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0" r:id="rId1"/>
  </p:sldMasterIdLst>
  <p:notesMasterIdLst>
    <p:notesMasterId r:id="rId11"/>
  </p:notesMasterIdLst>
  <p:sldIdLst>
    <p:sldId id="256" r:id="rId2"/>
    <p:sldId id="261" r:id="rId3"/>
    <p:sldId id="267" r:id="rId4"/>
    <p:sldId id="257" r:id="rId5"/>
    <p:sldId id="265" r:id="rId6"/>
    <p:sldId id="262" r:id="rId7"/>
    <p:sldId id="263" r:id="rId8"/>
    <p:sldId id="266" r:id="rId9"/>
    <p:sldId id="259" r:id="rId10"/>
  </p:sldIdLst>
  <p:sldSz cx="9001125" cy="6840538"/>
  <p:notesSz cx="9144000" cy="6858000"/>
  <p:defaultTextStyle>
    <a:defPPr>
      <a:defRPr lang="pt-PT"/>
    </a:defPPr>
    <a:lvl1pPr marL="0" algn="l" defTabSz="9051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2582" algn="l" defTabSz="9051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05165" algn="l" defTabSz="9051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57747" algn="l" defTabSz="9051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10329" algn="l" defTabSz="9051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62911" algn="l" defTabSz="9051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15494" algn="l" defTabSz="9051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68076" algn="l" defTabSz="9051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20658" algn="l" defTabSz="9051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194" y="-186"/>
      </p:cViewPr>
      <p:guideLst>
        <p:guide orient="horz" pos="2155"/>
        <p:guide pos="283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94AD31-CAA6-4121-A5BD-D83CCFDA3982}" type="datetimeFigureOut">
              <a:rPr lang="pt-PT" smtClean="0"/>
              <a:pPr/>
              <a:t>06-10-2010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2879725" y="514350"/>
            <a:ext cx="338455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BBDC09-9B8A-4755-B682-CDB081A9107B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0516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2582" algn="l" defTabSz="90516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05165" algn="l" defTabSz="90516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57747" algn="l" defTabSz="90516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10329" algn="l" defTabSz="90516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62911" algn="l" defTabSz="90516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15494" algn="l" defTabSz="90516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68076" algn="l" defTabSz="90516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20658" algn="l" defTabSz="90516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2879725" y="514350"/>
            <a:ext cx="3384550" cy="257175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PT" dirty="0" smtClean="0"/>
              <a:t>	</a:t>
            </a:r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BBDC09-9B8A-4755-B682-CDB081A9107B}" type="slidenum">
              <a:rPr lang="pt-PT" smtClean="0"/>
              <a:pPr/>
              <a:t>2</a:t>
            </a:fld>
            <a:endParaRPr lang="pt-P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BBDC09-9B8A-4755-B682-CDB081A9107B}" type="slidenum">
              <a:rPr lang="pt-PT" smtClean="0"/>
              <a:pPr/>
              <a:t>3</a:t>
            </a:fld>
            <a:endParaRPr lang="pt-P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exão recta 6"/>
          <p:cNvSpPr>
            <a:spLocks noChangeShapeType="1"/>
          </p:cNvSpPr>
          <p:nvPr/>
        </p:nvSpPr>
        <p:spPr bwMode="auto">
          <a:xfrm>
            <a:off x="506313" y="5336281"/>
            <a:ext cx="8494813" cy="23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516" tIns="45258" rIns="90516" bIns="45258" anchor="t" compatLnSpc="1"/>
          <a:lstStyle/>
          <a:p>
            <a:endParaRPr kumimoji="0" lang="en-US"/>
          </a:p>
        </p:txBody>
      </p:sp>
      <p:sp>
        <p:nvSpPr>
          <p:cNvPr id="29" name="Título 28"/>
          <p:cNvSpPr>
            <a:spLocks noGrp="1"/>
          </p:cNvSpPr>
          <p:nvPr>
            <p:ph type="ctrTitle"/>
          </p:nvPr>
        </p:nvSpPr>
        <p:spPr>
          <a:xfrm>
            <a:off x="375047" y="4841054"/>
            <a:ext cx="8326041" cy="1219263"/>
          </a:xfrm>
        </p:spPr>
        <p:txBody>
          <a:bodyPr anchor="t"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375047" y="3876305"/>
            <a:ext cx="8326041" cy="912072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2582" indent="0" algn="ctr">
              <a:buNone/>
            </a:lvl2pPr>
            <a:lvl3pPr marL="905165" indent="0" algn="ctr">
              <a:buNone/>
            </a:lvl3pPr>
            <a:lvl4pPr marL="1357747" indent="0" algn="ctr">
              <a:buNone/>
            </a:lvl4pPr>
            <a:lvl5pPr marL="1810329" indent="0" algn="ctr">
              <a:buNone/>
            </a:lvl5pPr>
            <a:lvl6pPr marL="2262911" indent="0" algn="ctr">
              <a:buNone/>
            </a:lvl6pPr>
            <a:lvl7pPr marL="2715494" indent="0" algn="ctr">
              <a:buNone/>
            </a:lvl7pPr>
            <a:lvl8pPr marL="3168076" indent="0" algn="ctr">
              <a:buNone/>
            </a:lvl8pPr>
            <a:lvl9pPr marL="3620658" indent="0" algn="ctr">
              <a:buNone/>
            </a:lvl9pPr>
          </a:lstStyle>
          <a:p>
            <a:r>
              <a:rPr kumimoji="0" lang="pt-PT" smtClean="0"/>
              <a:t>Faça clique para editar o estilo</a:t>
            </a:r>
            <a:endParaRPr kumimoji="0" lang="en-US"/>
          </a:p>
        </p:txBody>
      </p:sp>
      <p:sp>
        <p:nvSpPr>
          <p:cNvPr id="16" name="Marcador de Posição da Data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97520-FB3E-4AF7-8D23-5EA1D13D5C4D}" type="datetime1">
              <a:rPr lang="pt-PT" smtClean="0"/>
              <a:pPr/>
              <a:t>06-10-2010</a:t>
            </a:fld>
            <a:endParaRPr lang="pt-PT"/>
          </a:p>
        </p:txBody>
      </p:sp>
      <p:sp>
        <p:nvSpPr>
          <p:cNvPr id="2" name="Marcador de Posição do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2010/2011</a:t>
            </a:r>
            <a:endParaRPr lang="pt-PT"/>
          </a:p>
        </p:txBody>
      </p:sp>
      <p:sp>
        <p:nvSpPr>
          <p:cNvPr id="15" name="Marcador de Posição do Número do Diapositivo 14"/>
          <p:cNvSpPr>
            <a:spLocks noGrp="1"/>
          </p:cNvSpPr>
          <p:nvPr>
            <p:ph type="sldNum" sz="quarter" idx="12"/>
          </p:nvPr>
        </p:nvSpPr>
        <p:spPr>
          <a:xfrm>
            <a:off x="8101013" y="6457468"/>
            <a:ext cx="747093" cy="246259"/>
          </a:xfrm>
        </p:spPr>
        <p:txBody>
          <a:bodyPr/>
          <a:lstStyle/>
          <a:p>
            <a:fld id="{8DE2AEE3-9D1F-4A0B-8809-76F67C5A28CC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  <p:transition>
    <p:split orient="vert" dir="in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E4B10-367E-4599-93BC-F423819DE2D1}" type="datetime1">
              <a:rPr lang="pt-PT" smtClean="0"/>
              <a:pPr/>
              <a:t>06-10-2010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2010/2011</a:t>
            </a: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2AEE3-9D1F-4A0B-8809-76F67C5A28CC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  <p:transition>
    <p:split orient="vert" dir="in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750844" y="547879"/>
            <a:ext cx="1800225" cy="5836626"/>
          </a:xfrm>
        </p:spPr>
        <p:txBody>
          <a:bodyPr vert="eaVert"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0056" y="547879"/>
            <a:ext cx="6150769" cy="5836626"/>
          </a:xfrm>
        </p:spPr>
        <p:txBody>
          <a:bodyPr vert="eaVert"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3A8B3-F90D-424F-8265-72760AFF73C4}" type="datetime1">
              <a:rPr lang="pt-PT" smtClean="0"/>
              <a:pPr/>
              <a:t>06-10-2010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2010/2011</a:t>
            </a: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2AEE3-9D1F-4A0B-8809-76F67C5A28CC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  <p:transition>
    <p:split orient="vert" dir="in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ítulo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27" name="Marcador de Posição de Conteúdo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25" name="Marcador de Posição da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6887A-F902-4DC6-AD5F-BC2F78FE9CCC}" type="datetime1">
              <a:rPr lang="pt-PT" smtClean="0"/>
              <a:pPr/>
              <a:t>06-10-2010</a:t>
            </a:fld>
            <a:endParaRPr lang="pt-PT"/>
          </a:p>
        </p:txBody>
      </p:sp>
      <p:sp>
        <p:nvSpPr>
          <p:cNvPr id="19" name="Marcador de Posição do Rodapé 18"/>
          <p:cNvSpPr>
            <a:spLocks noGrp="1"/>
          </p:cNvSpPr>
          <p:nvPr>
            <p:ph type="ftr" sz="quarter" idx="11"/>
          </p:nvPr>
        </p:nvSpPr>
        <p:spPr>
          <a:xfrm>
            <a:off x="3525441" y="76008"/>
            <a:ext cx="2850356" cy="288189"/>
          </a:xfrm>
        </p:spPr>
        <p:txBody>
          <a:bodyPr/>
          <a:lstStyle/>
          <a:p>
            <a:r>
              <a:rPr lang="pt-PT" smtClean="0"/>
              <a:t>2010/2011</a:t>
            </a:r>
            <a:endParaRPr lang="pt-PT"/>
          </a:p>
        </p:txBody>
      </p:sp>
      <p:sp>
        <p:nvSpPr>
          <p:cNvPr id="16" name="Marcador de Posição do Número do Diapositivo 15"/>
          <p:cNvSpPr>
            <a:spLocks noGrp="1"/>
          </p:cNvSpPr>
          <p:nvPr>
            <p:ph type="sldNum" sz="quarter" idx="12"/>
          </p:nvPr>
        </p:nvSpPr>
        <p:spPr>
          <a:xfrm>
            <a:off x="8101013" y="6457468"/>
            <a:ext cx="747093" cy="246259"/>
          </a:xfrm>
        </p:spPr>
        <p:txBody>
          <a:bodyPr/>
          <a:lstStyle/>
          <a:p>
            <a:fld id="{8DE2AEE3-9D1F-4A0B-8809-76F67C5A28CC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  <p:transition>
    <p:split orient="vert" dir="in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exão recta 6"/>
          <p:cNvSpPr>
            <a:spLocks noChangeShapeType="1"/>
          </p:cNvSpPr>
          <p:nvPr/>
        </p:nvSpPr>
        <p:spPr bwMode="auto">
          <a:xfrm>
            <a:off x="506313" y="3436132"/>
            <a:ext cx="8494813" cy="23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516" tIns="45258" rIns="90516" bIns="45258" anchor="t" compatLnSpc="1"/>
          <a:lstStyle/>
          <a:p>
            <a:endParaRPr kumimoji="0" lang="en-US"/>
          </a:p>
        </p:txBody>
      </p:sp>
      <p:sp>
        <p:nvSpPr>
          <p:cNvPr id="6" name="Marcador de Posição do Texto 5"/>
          <p:cNvSpPr>
            <a:spLocks noGrp="1"/>
          </p:cNvSpPr>
          <p:nvPr>
            <p:ph type="body" idx="1"/>
          </p:nvPr>
        </p:nvSpPr>
        <p:spPr>
          <a:xfrm>
            <a:off x="375047" y="1672131"/>
            <a:ext cx="8326041" cy="1216096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19" name="Marcador de Posição da Data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F0AA7-857F-4CF7-9231-3AA6BD207BA3}" type="datetime1">
              <a:rPr lang="pt-PT" smtClean="0"/>
              <a:pPr/>
              <a:t>06-10-2010</a:t>
            </a:fld>
            <a:endParaRPr lang="pt-PT"/>
          </a:p>
        </p:txBody>
      </p:sp>
      <p:sp>
        <p:nvSpPr>
          <p:cNvPr id="11" name="Marcador de Posição do Rodapé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2010/2011</a:t>
            </a:r>
            <a:endParaRPr lang="pt-PT"/>
          </a:p>
        </p:txBody>
      </p:sp>
      <p:sp>
        <p:nvSpPr>
          <p:cNvPr id="16" name="Marcador de Posição do Número do Diapositivo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2AEE3-9D1F-4A0B-8809-76F67C5A28CC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>
          <a:xfrm>
            <a:off x="177655" y="2939583"/>
            <a:ext cx="8551069" cy="1181808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</p:spTree>
  </p:cSld>
  <p:clrMapOvr>
    <a:masterClrMapping/>
  </p:clrMapOvr>
  <p:transition>
    <p:split orient="vert" dir="in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ítulo 19"/>
          <p:cNvSpPr>
            <a:spLocks noGrp="1"/>
          </p:cNvSpPr>
          <p:nvPr>
            <p:ph type="title"/>
          </p:nvPr>
        </p:nvSpPr>
        <p:spPr>
          <a:xfrm>
            <a:off x="297037" y="456036"/>
            <a:ext cx="8551069" cy="839106"/>
          </a:xfrm>
        </p:spPr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14" name="Marcador de Posição de Conteúdo 13"/>
          <p:cNvSpPr>
            <a:spLocks noGrp="1"/>
          </p:cNvSpPr>
          <p:nvPr>
            <p:ph sz="half" idx="1"/>
          </p:nvPr>
        </p:nvSpPr>
        <p:spPr>
          <a:xfrm>
            <a:off x="300037" y="1596125"/>
            <a:ext cx="4125516" cy="471237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13" name="Marcador de Posição de Conteúdo 12"/>
          <p:cNvSpPr>
            <a:spLocks noGrp="1"/>
          </p:cNvSpPr>
          <p:nvPr>
            <p:ph sz="half" idx="2"/>
          </p:nvPr>
        </p:nvSpPr>
        <p:spPr>
          <a:xfrm>
            <a:off x="4575572" y="1596125"/>
            <a:ext cx="4275534" cy="471237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21" name="Marcador de Posição da Data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FD29C-1A65-47C7-A268-B83D074D8081}" type="datetime1">
              <a:rPr lang="pt-PT" smtClean="0"/>
              <a:pPr/>
              <a:t>06-10-2010</a:t>
            </a:fld>
            <a:endParaRPr lang="pt-PT"/>
          </a:p>
        </p:txBody>
      </p:sp>
      <p:sp>
        <p:nvSpPr>
          <p:cNvPr id="10" name="Marcador de Posição do Rodapé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2010/2011</a:t>
            </a:r>
            <a:endParaRPr lang="pt-PT"/>
          </a:p>
        </p:txBody>
      </p:sp>
      <p:sp>
        <p:nvSpPr>
          <p:cNvPr id="31" name="Marcador de Posição do Número do Diapositivo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2AEE3-9D1F-4A0B-8809-76F67C5A28CC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  <p:transition>
    <p:split orient="vert" dir="in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ítulo 28"/>
          <p:cNvSpPr>
            <a:spLocks noGrp="1"/>
          </p:cNvSpPr>
          <p:nvPr>
            <p:ph type="title"/>
          </p:nvPr>
        </p:nvSpPr>
        <p:spPr>
          <a:xfrm>
            <a:off x="300038" y="5396425"/>
            <a:ext cx="8476059" cy="880403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13" name="Marcador de Posição do Texto 12"/>
          <p:cNvSpPr>
            <a:spLocks noGrp="1"/>
          </p:cNvSpPr>
          <p:nvPr>
            <p:ph type="body" idx="1"/>
          </p:nvPr>
        </p:nvSpPr>
        <p:spPr>
          <a:xfrm>
            <a:off x="277047" y="665052"/>
            <a:ext cx="4223516" cy="638133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25" name="Marcador de Posição do Texto 24"/>
          <p:cNvSpPr>
            <a:spLocks noGrp="1"/>
          </p:cNvSpPr>
          <p:nvPr>
            <p:ph type="body" sz="half" idx="3"/>
          </p:nvPr>
        </p:nvSpPr>
        <p:spPr>
          <a:xfrm>
            <a:off x="4572448" y="665052"/>
            <a:ext cx="4225175" cy="638133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quarter" idx="2"/>
          </p:nvPr>
        </p:nvSpPr>
        <p:spPr>
          <a:xfrm>
            <a:off x="277047" y="1312688"/>
            <a:ext cx="4223516" cy="393172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28" name="Marcador de Posição de Conteúdo 27"/>
          <p:cNvSpPr>
            <a:spLocks noGrp="1"/>
          </p:cNvSpPr>
          <p:nvPr>
            <p:ph sz="quarter" idx="4"/>
          </p:nvPr>
        </p:nvSpPr>
        <p:spPr>
          <a:xfrm>
            <a:off x="4576094" y="1312688"/>
            <a:ext cx="4221528" cy="393172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10" name="Marcador de Posição d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15C16-A6D6-4D58-9859-8BBFA026133A}" type="datetime1">
              <a:rPr lang="pt-PT" smtClean="0"/>
              <a:pPr/>
              <a:t>06-10-2010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2010/2011</a:t>
            </a:r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>
          <a:xfrm>
            <a:off x="8101012" y="6460508"/>
            <a:ext cx="750094" cy="246259"/>
          </a:xfrm>
        </p:spPr>
        <p:txBody>
          <a:bodyPr/>
          <a:lstStyle/>
          <a:p>
            <a:fld id="{8DE2AEE3-9D1F-4A0B-8809-76F67C5A28CC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11" name="Conexão recta 10"/>
          <p:cNvSpPr>
            <a:spLocks noChangeShapeType="1"/>
          </p:cNvSpPr>
          <p:nvPr/>
        </p:nvSpPr>
        <p:spPr bwMode="auto">
          <a:xfrm>
            <a:off x="506313" y="6004474"/>
            <a:ext cx="8494813" cy="23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516" tIns="45258" rIns="90516" bIns="45258" anchor="t" compatLnSpc="1"/>
          <a:lstStyle/>
          <a:p>
            <a:endParaRPr kumimoji="0" lang="en-US"/>
          </a:p>
        </p:txBody>
      </p:sp>
    </p:spTree>
  </p:cSld>
  <p:clrMapOvr>
    <a:masterClrMapping/>
  </p:clrMapOvr>
  <p:transition>
    <p:split orient="vert" dir="in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ítulo 29"/>
          <p:cNvSpPr>
            <a:spLocks noGrp="1"/>
          </p:cNvSpPr>
          <p:nvPr>
            <p:ph type="title"/>
          </p:nvPr>
        </p:nvSpPr>
        <p:spPr>
          <a:xfrm>
            <a:off x="297037" y="456036"/>
            <a:ext cx="8551069" cy="839106"/>
          </a:xfrm>
        </p:spPr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12" name="Marcador de Posição da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116C8-F250-480B-828F-4C3F03878756}" type="datetime1">
              <a:rPr lang="pt-PT" smtClean="0"/>
              <a:pPr/>
              <a:t>06-10-2010</a:t>
            </a:fld>
            <a:endParaRPr lang="pt-PT"/>
          </a:p>
        </p:txBody>
      </p:sp>
      <p:sp>
        <p:nvSpPr>
          <p:cNvPr id="21" name="Marcador de Posição do Rodapé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2010/2011</a:t>
            </a: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2AEE3-9D1F-4A0B-8809-76F67C5A28CC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  <p:transition>
    <p:split orient="vert" dir="in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556F5-5102-43A8-8BCE-C522027A5414}" type="datetime1">
              <a:rPr lang="pt-PT" smtClean="0"/>
              <a:pPr/>
              <a:t>06-10-2010</a:t>
            </a:fld>
            <a:endParaRPr lang="pt-PT"/>
          </a:p>
        </p:txBody>
      </p:sp>
      <p:sp>
        <p:nvSpPr>
          <p:cNvPr id="24" name="Marcador de Posição do Rodapé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2010/2011</a:t>
            </a:r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2AEE3-9D1F-4A0B-8809-76F67C5A28CC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  <p:transition>
    <p:split orient="vert" dir="in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exão recta 7"/>
          <p:cNvSpPr>
            <a:spLocks noChangeShapeType="1"/>
          </p:cNvSpPr>
          <p:nvPr/>
        </p:nvSpPr>
        <p:spPr bwMode="auto">
          <a:xfrm>
            <a:off x="506313" y="5834225"/>
            <a:ext cx="8494813" cy="23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516" tIns="45258" rIns="90516" bIns="45258" anchor="t" compatLnSpc="1"/>
          <a:lstStyle/>
          <a:p>
            <a:endParaRPr kumimoji="0" lang="en-US"/>
          </a:p>
        </p:txBody>
      </p:sp>
      <p:sp>
        <p:nvSpPr>
          <p:cNvPr id="12" name="Título 11"/>
          <p:cNvSpPr>
            <a:spLocks noGrp="1"/>
          </p:cNvSpPr>
          <p:nvPr>
            <p:ph type="title"/>
          </p:nvPr>
        </p:nvSpPr>
        <p:spPr>
          <a:xfrm>
            <a:off x="450056" y="5472431"/>
            <a:ext cx="8326041" cy="519374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26" name="Marcador de Posição do Texto 25"/>
          <p:cNvSpPr>
            <a:spLocks noGrp="1"/>
          </p:cNvSpPr>
          <p:nvPr>
            <p:ph type="body" idx="2"/>
          </p:nvPr>
        </p:nvSpPr>
        <p:spPr>
          <a:xfrm>
            <a:off x="450058" y="608048"/>
            <a:ext cx="2961308" cy="4788377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14" name="Marcador de Posição de Conteúdo 13"/>
          <p:cNvSpPr>
            <a:spLocks noGrp="1"/>
          </p:cNvSpPr>
          <p:nvPr>
            <p:ph sz="half" idx="1"/>
          </p:nvPr>
        </p:nvSpPr>
        <p:spPr>
          <a:xfrm>
            <a:off x="3519190" y="608048"/>
            <a:ext cx="5256908" cy="478837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25" name="Marcador de Posição da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28BA4-42A3-4B8F-B058-9ADE023F08DD}" type="datetime1">
              <a:rPr lang="pt-PT" smtClean="0"/>
              <a:pPr/>
              <a:t>06-10-2010</a:t>
            </a:fld>
            <a:endParaRPr lang="pt-PT"/>
          </a:p>
        </p:txBody>
      </p:sp>
      <p:sp>
        <p:nvSpPr>
          <p:cNvPr id="29" name="Marcador de Posição do Rodapé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2010/2011</a:t>
            </a:r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2AEE3-9D1F-4A0B-8809-76F67C5A28CC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  <p:transition>
    <p:split orient="vert" dir="in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Marcador de Posição da Imagem 12"/>
          <p:cNvSpPr>
            <a:spLocks noGrp="1"/>
          </p:cNvSpPr>
          <p:nvPr>
            <p:ph type="pic" idx="1"/>
          </p:nvPr>
        </p:nvSpPr>
        <p:spPr>
          <a:xfrm>
            <a:off x="3450431" y="615064"/>
            <a:ext cx="4950619" cy="3648287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PT" smtClean="0"/>
              <a:t>Clique no ícone para adicionar uma imagem</a:t>
            </a:r>
            <a:endParaRPr kumimoji="0" lang="en-US" dirty="0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5BC28-E5EB-465D-819D-9FEBE1794679}" type="datetime1">
              <a:rPr lang="pt-PT" smtClean="0"/>
              <a:pPr/>
              <a:t>06-10-2010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2010/2011</a:t>
            </a:r>
            <a:endParaRPr lang="pt-PT"/>
          </a:p>
        </p:txBody>
      </p:sp>
      <p:sp>
        <p:nvSpPr>
          <p:cNvPr id="31" name="Marcador de Posição do Número do Diapositivo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2AEE3-9D1F-4A0B-8809-76F67C5A28CC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17" name="Título 16"/>
          <p:cNvSpPr>
            <a:spLocks noGrp="1"/>
          </p:cNvSpPr>
          <p:nvPr>
            <p:ph type="title"/>
          </p:nvPr>
        </p:nvSpPr>
        <p:spPr>
          <a:xfrm>
            <a:off x="375047" y="4981045"/>
            <a:ext cx="5775722" cy="52095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26" name="Marcador de Posição do Texto 25"/>
          <p:cNvSpPr>
            <a:spLocks noGrp="1"/>
          </p:cNvSpPr>
          <p:nvPr>
            <p:ph type="body" sz="half" idx="2"/>
          </p:nvPr>
        </p:nvSpPr>
        <p:spPr>
          <a:xfrm>
            <a:off x="375047" y="5519130"/>
            <a:ext cx="5775722" cy="766394"/>
          </a:xfrm>
        </p:spPr>
        <p:txBody>
          <a:bodyPr lIns="108620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</p:spTree>
  </p:cSld>
  <p:clrMapOvr>
    <a:masterClrMapping/>
  </p:clrMapOvr>
  <p:transition>
    <p:split orient="vert" dir="in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exão recta 6"/>
          <p:cNvSpPr>
            <a:spLocks noChangeShapeType="1"/>
          </p:cNvSpPr>
          <p:nvPr/>
        </p:nvSpPr>
        <p:spPr bwMode="auto">
          <a:xfrm>
            <a:off x="506313" y="1048224"/>
            <a:ext cx="8494813" cy="23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516" tIns="45258" rIns="90516" bIns="45258" anchor="t" compatLnSpc="1"/>
          <a:lstStyle/>
          <a:p>
            <a:endParaRPr kumimoji="0" lang="en-US"/>
          </a:p>
        </p:txBody>
      </p:sp>
      <p:sp>
        <p:nvSpPr>
          <p:cNvPr id="8" name="Marcador de Posição do Texto 7"/>
          <p:cNvSpPr>
            <a:spLocks noGrp="1"/>
          </p:cNvSpPr>
          <p:nvPr>
            <p:ph type="body" idx="1"/>
          </p:nvPr>
        </p:nvSpPr>
        <p:spPr>
          <a:xfrm>
            <a:off x="300037" y="1550206"/>
            <a:ext cx="8551069" cy="4514439"/>
          </a:xfrm>
          <a:prstGeom prst="rect">
            <a:avLst/>
          </a:prstGeom>
        </p:spPr>
        <p:txBody>
          <a:bodyPr vert="horz" lIns="90516" tIns="45258" rIns="90516" bIns="45258">
            <a:normAutofit/>
          </a:bodyPr>
          <a:lstStyle/>
          <a:p>
            <a:pPr lvl="0" eaLnBrk="1" latinLnBrk="0" hangingPunct="1"/>
            <a:r>
              <a:rPr kumimoji="0" lang="pt-PT" smtClean="0"/>
              <a:t>Clique para editar os estilos</a:t>
            </a:r>
          </a:p>
          <a:p>
            <a:pPr lvl="1" eaLnBrk="1" latinLnBrk="0" hangingPunct="1"/>
            <a:r>
              <a:rPr kumimoji="0" lang="pt-PT" smtClean="0"/>
              <a:t>Segundo nível</a:t>
            </a:r>
          </a:p>
          <a:p>
            <a:pPr lvl="2" eaLnBrk="1" latinLnBrk="0" hangingPunct="1"/>
            <a:r>
              <a:rPr kumimoji="0" lang="pt-PT" smtClean="0"/>
              <a:t>Terceiro nível</a:t>
            </a:r>
          </a:p>
          <a:p>
            <a:pPr lvl="3" eaLnBrk="1" latinLnBrk="0" hangingPunct="1"/>
            <a:r>
              <a:rPr kumimoji="0" lang="pt-PT" smtClean="0"/>
              <a:t>Quarto nível</a:t>
            </a:r>
          </a:p>
          <a:p>
            <a:pPr lvl="4" eaLnBrk="1" latinLnBrk="0" hangingPunct="1"/>
            <a:r>
              <a:rPr kumimoji="0" lang="pt-PT" smtClean="0"/>
              <a:t>Quinto nível</a:t>
            </a:r>
            <a:endParaRPr kumimoji="0" lang="en-US"/>
          </a:p>
        </p:txBody>
      </p:sp>
      <p:sp>
        <p:nvSpPr>
          <p:cNvPr id="11" name="Marcador de Posição da Data 10"/>
          <p:cNvSpPr>
            <a:spLocks noGrp="1"/>
          </p:cNvSpPr>
          <p:nvPr>
            <p:ph type="dt" sz="half" idx="2"/>
          </p:nvPr>
        </p:nvSpPr>
        <p:spPr>
          <a:xfrm>
            <a:off x="6375797" y="76008"/>
            <a:ext cx="2475309" cy="288189"/>
          </a:xfrm>
          <a:prstGeom prst="rect">
            <a:avLst/>
          </a:prstGeom>
        </p:spPr>
        <p:txBody>
          <a:bodyPr vert="horz" lIns="90516" tIns="45258" rIns="90516" bIns="45258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5E936F5-5D39-46AA-974B-3502FCA76D94}" type="datetime1">
              <a:rPr lang="pt-PT" smtClean="0"/>
              <a:pPr/>
              <a:t>06-10-2010</a:t>
            </a:fld>
            <a:endParaRPr lang="pt-PT"/>
          </a:p>
        </p:txBody>
      </p:sp>
      <p:sp>
        <p:nvSpPr>
          <p:cNvPr id="28" name="Marcador de Posição do Rodapé 27"/>
          <p:cNvSpPr>
            <a:spLocks noGrp="1"/>
          </p:cNvSpPr>
          <p:nvPr>
            <p:ph type="ftr" sz="quarter" idx="3"/>
          </p:nvPr>
        </p:nvSpPr>
        <p:spPr>
          <a:xfrm>
            <a:off x="3075384" y="76008"/>
            <a:ext cx="3300413" cy="288189"/>
          </a:xfrm>
          <a:prstGeom prst="rect">
            <a:avLst/>
          </a:prstGeom>
        </p:spPr>
        <p:txBody>
          <a:bodyPr vert="horz" lIns="90516" tIns="45258" rIns="90516" bIns="45258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r>
              <a:rPr lang="pt-PT" smtClean="0"/>
              <a:t>2010/2011</a:t>
            </a:r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4"/>
          </p:nvPr>
        </p:nvSpPr>
        <p:spPr>
          <a:xfrm>
            <a:off x="8101012" y="6460509"/>
            <a:ext cx="750094" cy="243853"/>
          </a:xfrm>
          <a:prstGeom prst="rect">
            <a:avLst/>
          </a:prstGeom>
        </p:spPr>
        <p:txBody>
          <a:bodyPr vert="horz" lIns="90516" tIns="45258" rIns="90516" bIns="45258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DE2AEE3-9D1F-4A0B-8809-76F67C5A28CC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10" name="Marcador de Posição do Título 9"/>
          <p:cNvSpPr>
            <a:spLocks noGrp="1"/>
          </p:cNvSpPr>
          <p:nvPr>
            <p:ph type="title"/>
          </p:nvPr>
        </p:nvSpPr>
        <p:spPr>
          <a:xfrm>
            <a:off x="300037" y="456036"/>
            <a:ext cx="8551069" cy="836066"/>
          </a:xfrm>
          <a:prstGeom prst="rect">
            <a:avLst/>
          </a:prstGeom>
        </p:spPr>
        <p:txBody>
          <a:bodyPr vert="horz" lIns="90516" tIns="45258" rIns="90516" bIns="45258" anchor="ctr">
            <a:normAutofit/>
          </a:bodyPr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9" name="Conexão recta 8"/>
          <p:cNvSpPr>
            <a:spLocks noChangeShapeType="1"/>
          </p:cNvSpPr>
          <p:nvPr/>
        </p:nvSpPr>
        <p:spPr bwMode="auto">
          <a:xfrm>
            <a:off x="506313" y="1048224"/>
            <a:ext cx="8494813" cy="23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516" tIns="45258" rIns="90516" bIns="45258" anchor="t" compatLnSpc="1"/>
          <a:lstStyle/>
          <a:p>
            <a:endParaRPr kumimoji="0" lang="en-US"/>
          </a:p>
        </p:txBody>
      </p:sp>
      <p:sp>
        <p:nvSpPr>
          <p:cNvPr id="12" name="Conexão recta 11"/>
          <p:cNvSpPr>
            <a:spLocks noChangeShapeType="1"/>
          </p:cNvSpPr>
          <p:nvPr/>
        </p:nvSpPr>
        <p:spPr bwMode="auto">
          <a:xfrm>
            <a:off x="506313" y="1055294"/>
            <a:ext cx="8494813" cy="23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516" tIns="45258" rIns="90516" bIns="45258" anchor="t" compatLnSpc="1"/>
          <a:lstStyle/>
          <a:p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>
    <p:split orient="vert" dir="in"/>
  </p:transition>
  <p:hf hd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39437" indent="-339437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35446" indent="-282864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31456" indent="-226291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584038" indent="-226291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36620" indent="-226291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489203" indent="-226291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41785" indent="-226291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394367" indent="-226291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46949" indent="-226291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258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0516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5774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1032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6291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1549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16807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2065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IMP&#201;RIO.htm" TargetMode="Externa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28000"/>
            <a:lum/>
          </a:blip>
          <a:srcRect/>
          <a:stretch>
            <a:fillRect l="20000" t="10000" r="5000" b="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89356" y="4353989"/>
            <a:ext cx="8326041" cy="9120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PT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Diogo Rodrigues nº6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0" y="259984"/>
            <a:ext cx="9001125" cy="920979"/>
          </a:xfrm>
          <a:prstGeom prst="rect">
            <a:avLst/>
          </a:prstGeom>
          <a:noFill/>
        </p:spPr>
        <p:txBody>
          <a:bodyPr wrap="square" lIns="90516" tIns="45258" rIns="90516" bIns="45258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pt-PT" b="1" spc="148" dirty="0" smtClean="0">
                <a:ln w="11430"/>
                <a:solidFill>
                  <a:schemeClr val="bg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Marathon" pitchFamily="2" charset="0"/>
              </a:rPr>
              <a:t>Escola Secundária c/3º Ciclo Nuno Álvares</a:t>
            </a:r>
          </a:p>
          <a:p>
            <a:pPr algn="ctr"/>
            <a:r>
              <a:rPr lang="pt-PT" b="1" spc="148" dirty="0" smtClean="0">
                <a:ln w="11430"/>
                <a:solidFill>
                  <a:schemeClr val="bg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Marathon" pitchFamily="2" charset="0"/>
              </a:rPr>
              <a:t>Curso Profissional Técnico de Energias Renováveis</a:t>
            </a:r>
          </a:p>
          <a:p>
            <a:pPr algn="ctr"/>
            <a:r>
              <a:rPr lang="pt-PT" b="1" spc="148" dirty="0" smtClean="0">
                <a:ln w="11430"/>
                <a:solidFill>
                  <a:schemeClr val="bg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Marathon" pitchFamily="2" charset="0"/>
              </a:rPr>
              <a:t>Área de Integração</a:t>
            </a:r>
            <a:endParaRPr lang="pt-PT" b="1" spc="148" dirty="0">
              <a:ln w="11430"/>
              <a:solidFill>
                <a:schemeClr val="bg1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Marathon" pitchFamily="2" charset="0"/>
            </a:endParaRPr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252090" y="3924325"/>
            <a:ext cx="8467806" cy="1219263"/>
          </a:xfrm>
          <a:prstGeom prst="rect">
            <a:avLst/>
          </a:prstGeom>
        </p:spPr>
        <p:txBody>
          <a:bodyPr vert="horz" lIns="90516" tIns="45258" rIns="90516" bIns="45258" numCol="1" anchor="t">
            <a:prstTxWarp prst="textSlantUp">
              <a:avLst/>
            </a:prstTxWarp>
            <a:normAutofit/>
            <a:scene3d>
              <a:camera prst="perspectiveContrastingLeftFacing"/>
              <a:lightRig rig="threePt" dir="t"/>
            </a:scene3d>
          </a:bodyPr>
          <a:lstStyle/>
          <a:p>
            <a:pPr>
              <a:spcBef>
                <a:spcPct val="0"/>
              </a:spcBef>
              <a:defRPr/>
            </a:pPr>
            <a:r>
              <a:rPr lang="pt-PT" sz="4000" b="1" spc="297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bg2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Papyrus" pitchFamily="66" charset="0"/>
                <a:ea typeface="+mj-ea"/>
                <a:cs typeface="+mj-cs"/>
              </a:rPr>
              <a:t>Estratificação Social</a:t>
            </a:r>
            <a:endParaRPr lang="pt-PT" sz="4000" b="1" spc="297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chemeClr val="bg2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</a:effectLst>
              <a:latin typeface="Papyrus" pitchFamily="66" charset="0"/>
              <a:ea typeface="+mj-ea"/>
              <a:cs typeface="+mj-cs"/>
            </a:endParaRPr>
          </a:p>
        </p:txBody>
      </p:sp>
      <p:pic>
        <p:nvPicPr>
          <p:cNvPr id="1026" name="Picture 2" descr="C:\Users\AV1\AppData\Local\Microsoft\Windows\Temporary Internet Files\Low\Content.IE5\TJCBITMT\logo_poph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32147" y="6341770"/>
            <a:ext cx="1760178" cy="310393"/>
          </a:xfrm>
          <a:prstGeom prst="snip2DiagRect">
            <a:avLst>
              <a:gd name="adj1" fmla="val 26019"/>
              <a:gd name="adj2" fmla="val 29516"/>
            </a:avLst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2010/2011</a:t>
            </a:r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2AEE3-9D1F-4A0B-8809-76F67C5A28CC}" type="slidenum">
              <a:rPr lang="pt-PT" smtClean="0"/>
              <a:pPr/>
              <a:t>2</a:t>
            </a:fld>
            <a:endParaRPr lang="pt-PT"/>
          </a:p>
        </p:txBody>
      </p:sp>
      <p:sp>
        <p:nvSpPr>
          <p:cNvPr id="6" name="CaixaDeTexto 5"/>
          <p:cNvSpPr txBox="1"/>
          <p:nvPr/>
        </p:nvSpPr>
        <p:spPr>
          <a:xfrm>
            <a:off x="632864" y="1890421"/>
            <a:ext cx="7735396" cy="3059695"/>
          </a:xfrm>
          <a:prstGeom prst="rect">
            <a:avLst/>
          </a:prstGeom>
          <a:noFill/>
        </p:spPr>
        <p:txBody>
          <a:bodyPr wrap="square" lIns="90516" tIns="45258" rIns="90516" bIns="45258" numCol="1" rtlCol="0" anchor="ctr">
            <a:spAutoFit/>
          </a:bodyPr>
          <a:lstStyle/>
          <a:p>
            <a:pPr algn="just">
              <a:lnSpc>
                <a:spcPts val="2851"/>
              </a:lnSpc>
            </a:pPr>
            <a:r>
              <a:rPr lang="pt-PT" sz="2400" dirty="0" smtClean="0">
                <a:solidFill>
                  <a:schemeClr val="bg1"/>
                </a:solidFill>
                <a:latin typeface="Arabic Typesetting" pitchFamily="66" charset="-78"/>
                <a:cs typeface="Arabic Typesetting" pitchFamily="66" charset="-78"/>
              </a:rPr>
              <a:t>Índice…………………………………………………………………………………………………..2</a:t>
            </a:r>
          </a:p>
          <a:p>
            <a:pPr algn="just">
              <a:lnSpc>
                <a:spcPts val="2851"/>
              </a:lnSpc>
            </a:pPr>
            <a:r>
              <a:rPr lang="pt-PT" sz="2400" dirty="0" smtClean="0">
                <a:solidFill>
                  <a:schemeClr val="bg1"/>
                </a:solidFill>
                <a:latin typeface="Arabic Typesetting" pitchFamily="66" charset="-78"/>
                <a:cs typeface="Arabic Typesetting" pitchFamily="66" charset="-78"/>
              </a:rPr>
              <a:t>Introdução…………………………………………………………………………………………….3</a:t>
            </a:r>
          </a:p>
          <a:p>
            <a:pPr algn="just">
              <a:lnSpc>
                <a:spcPts val="2851"/>
              </a:lnSpc>
            </a:pPr>
            <a:r>
              <a:rPr lang="pt-PT" sz="2400" dirty="0" smtClean="0">
                <a:solidFill>
                  <a:schemeClr val="bg1"/>
                </a:solidFill>
                <a:latin typeface="Arabic Typesetting" pitchFamily="66" charset="-78"/>
                <a:cs typeface="Arabic Typesetting" pitchFamily="66" charset="-78"/>
              </a:rPr>
              <a:t>A Civilização Egípcia……………………………………………………………………………….4</a:t>
            </a:r>
          </a:p>
          <a:p>
            <a:pPr algn="just">
              <a:lnSpc>
                <a:spcPts val="2851"/>
              </a:lnSpc>
            </a:pPr>
            <a:r>
              <a:rPr lang="pt-PT" sz="2400" dirty="0" smtClean="0">
                <a:solidFill>
                  <a:schemeClr val="bg1"/>
                </a:solidFill>
                <a:latin typeface="Arabic Typesetting" pitchFamily="66" charset="-78"/>
                <a:cs typeface="Arabic Typesetting" pitchFamily="66" charset="-78"/>
              </a:rPr>
              <a:t>Grécia Antiga. O Caso de Atenas……………………………………………………………….5</a:t>
            </a:r>
          </a:p>
          <a:p>
            <a:pPr algn="just">
              <a:lnSpc>
                <a:spcPts val="2851"/>
              </a:lnSpc>
            </a:pPr>
            <a:r>
              <a:rPr lang="pt-PT" sz="2400" dirty="0" smtClean="0">
                <a:solidFill>
                  <a:schemeClr val="bg1"/>
                </a:solidFill>
                <a:latin typeface="Arabic Typesetting" pitchFamily="66" charset="-78"/>
                <a:cs typeface="Arabic Typesetting" pitchFamily="66" charset="-78"/>
              </a:rPr>
              <a:t>O Império Romano…………………………………………………………………………………6</a:t>
            </a:r>
          </a:p>
          <a:p>
            <a:pPr algn="just">
              <a:lnSpc>
                <a:spcPts val="2851"/>
              </a:lnSpc>
            </a:pPr>
            <a:r>
              <a:rPr lang="pt-PT" sz="2400" dirty="0" smtClean="0">
                <a:solidFill>
                  <a:schemeClr val="bg1"/>
                </a:solidFill>
                <a:latin typeface="Arabic Typesetting" pitchFamily="66" charset="-78"/>
                <a:cs typeface="Arabic Typesetting" pitchFamily="66" charset="-78"/>
              </a:rPr>
              <a:t>A Época Medieval. A Sociedade Feudal………………………………………………………..7</a:t>
            </a:r>
          </a:p>
          <a:p>
            <a:pPr algn="just">
              <a:lnSpc>
                <a:spcPts val="2851"/>
              </a:lnSpc>
            </a:pPr>
            <a:r>
              <a:rPr lang="pt-PT" sz="2400" dirty="0" smtClean="0">
                <a:solidFill>
                  <a:schemeClr val="bg1"/>
                </a:solidFill>
                <a:latin typeface="Arabic Typesetting" pitchFamily="66" charset="-78"/>
                <a:cs typeface="Arabic Typesetting" pitchFamily="66" charset="-78"/>
              </a:rPr>
              <a:t>Conclusão……………………………………………………………………………………………..8</a:t>
            </a:r>
          </a:p>
          <a:p>
            <a:pPr algn="just">
              <a:lnSpc>
                <a:spcPts val="2851"/>
              </a:lnSpc>
            </a:pPr>
            <a:r>
              <a:rPr lang="pt-PT" sz="2400" dirty="0" err="1" smtClean="0">
                <a:solidFill>
                  <a:schemeClr val="bg1"/>
                </a:solidFill>
                <a:latin typeface="Arabic Typesetting" pitchFamily="66" charset="-78"/>
                <a:cs typeface="Arabic Typesetting" pitchFamily="66" charset="-78"/>
              </a:rPr>
              <a:t>Webgrafia</a:t>
            </a:r>
            <a:r>
              <a:rPr lang="pt-PT" sz="2400" dirty="0" smtClean="0">
                <a:solidFill>
                  <a:schemeClr val="bg1"/>
                </a:solidFill>
                <a:latin typeface="Arabic Typesetting" pitchFamily="66" charset="-78"/>
                <a:cs typeface="Arabic Typesetting" pitchFamily="66" charset="-78"/>
              </a:rPr>
              <a:t>……………………………………………………………………………………………..9</a:t>
            </a:r>
          </a:p>
        </p:txBody>
      </p: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225028" y="456036"/>
            <a:ext cx="8551069" cy="839106"/>
          </a:xfrm>
        </p:spPr>
        <p:txBody>
          <a:bodyPr>
            <a:normAutofit fontScale="90000"/>
          </a:bodyPr>
          <a:lstStyle/>
          <a:p>
            <a:pPr algn="ctr"/>
            <a:r>
              <a:rPr lang="pt-PT" sz="2700" cap="none" dirty="0" smtClean="0">
                <a:solidFill>
                  <a:schemeClr val="bg1"/>
                </a:solidFill>
                <a:latin typeface="Segoe Script" pitchFamily="34" charset="0"/>
              </a:rPr>
              <a:t>ÍNDICE</a:t>
            </a:r>
            <a:r>
              <a:rPr lang="pt-PT" sz="2800" dirty="0" smtClean="0">
                <a:solidFill>
                  <a:schemeClr val="bg1"/>
                </a:solidFill>
              </a:rPr>
              <a:t/>
            </a:r>
            <a:br>
              <a:rPr lang="pt-PT" sz="2800" dirty="0" smtClean="0">
                <a:solidFill>
                  <a:schemeClr val="bg1"/>
                </a:solidFill>
              </a:rPr>
            </a:br>
            <a:endParaRPr lang="pt-PT" sz="2800" dirty="0">
              <a:latin typeface="Bradley Hand ITC" pitchFamily="66" charset="0"/>
            </a:endParaRP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2010/2011</a:t>
            </a:r>
            <a:endParaRPr lang="pt-PT"/>
          </a:p>
        </p:txBody>
      </p:sp>
      <p:sp>
        <p:nvSpPr>
          <p:cNvPr id="3" name="Marcador de Posição do Número do Diapositivo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2AEE3-9D1F-4A0B-8809-76F67C5A28CC}" type="slidenum">
              <a:rPr lang="pt-PT" smtClean="0"/>
              <a:pPr/>
              <a:t>3</a:t>
            </a:fld>
            <a:endParaRPr lang="pt-PT"/>
          </a:p>
        </p:txBody>
      </p:sp>
      <p:sp>
        <p:nvSpPr>
          <p:cNvPr id="5" name="Rectângulo 4"/>
          <p:cNvSpPr/>
          <p:nvPr/>
        </p:nvSpPr>
        <p:spPr>
          <a:xfrm>
            <a:off x="252091" y="2052117"/>
            <a:ext cx="8496944" cy="830064"/>
          </a:xfrm>
          <a:prstGeom prst="rect">
            <a:avLst/>
          </a:prstGeom>
        </p:spPr>
        <p:txBody>
          <a:bodyPr wrap="square" lIns="90516" tIns="45258" rIns="90516" bIns="45258">
            <a:spAutoFit/>
          </a:bodyPr>
          <a:lstStyle/>
          <a:p>
            <a:pPr algn="just"/>
            <a:r>
              <a:rPr lang="pt-PT" sz="2400" dirty="0" smtClean="0">
                <a:solidFill>
                  <a:schemeClr val="bg1"/>
                </a:solidFill>
                <a:latin typeface="Arabic Typesetting" pitchFamily="66" charset="-78"/>
                <a:cs typeface="Arabic Typesetting" pitchFamily="66" charset="-78"/>
              </a:rPr>
              <a:t>Este trabalho fala-nos o que é a Estratificação social, tem como objectivo explicar-vos um arranjo hierárquico entre os indivíduos em divisões de poder e riqueza numa sociedade. </a:t>
            </a:r>
            <a:endParaRPr lang="pt-PT" sz="2400" dirty="0">
              <a:solidFill>
                <a:schemeClr val="bg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6" name="Rectângulo 5"/>
          <p:cNvSpPr/>
          <p:nvPr/>
        </p:nvSpPr>
        <p:spPr>
          <a:xfrm>
            <a:off x="900163" y="3276253"/>
            <a:ext cx="7200800" cy="15799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851"/>
              </a:lnSpc>
            </a:pPr>
            <a:r>
              <a:rPr lang="pt-PT" sz="2400" dirty="0" smtClean="0">
                <a:solidFill>
                  <a:schemeClr val="bg1"/>
                </a:solidFill>
                <a:latin typeface="Arabic Typesetting" pitchFamily="66" charset="-78"/>
                <a:cs typeface="Arabic Typesetting" pitchFamily="66" charset="-78"/>
              </a:rPr>
              <a:t>A Civilização Egípcia</a:t>
            </a:r>
          </a:p>
          <a:p>
            <a:pPr algn="ctr">
              <a:lnSpc>
                <a:spcPts val="2851"/>
              </a:lnSpc>
            </a:pPr>
            <a:r>
              <a:rPr lang="pt-PT" sz="2400" dirty="0" smtClean="0">
                <a:solidFill>
                  <a:schemeClr val="bg1"/>
                </a:solidFill>
                <a:latin typeface="Arabic Typesetting" pitchFamily="66" charset="-78"/>
                <a:cs typeface="Arabic Typesetting" pitchFamily="66" charset="-78"/>
              </a:rPr>
              <a:t>Grécia Antiga. O Caso de Atenas</a:t>
            </a:r>
          </a:p>
          <a:p>
            <a:pPr algn="ctr">
              <a:lnSpc>
                <a:spcPts val="2851"/>
              </a:lnSpc>
            </a:pPr>
            <a:r>
              <a:rPr lang="pt-PT" sz="2400" dirty="0" smtClean="0">
                <a:solidFill>
                  <a:schemeClr val="bg1"/>
                </a:solidFill>
                <a:latin typeface="Arabic Typesetting" pitchFamily="66" charset="-78"/>
                <a:cs typeface="Arabic Typesetting" pitchFamily="66" charset="-78"/>
              </a:rPr>
              <a:t>O Império Romano</a:t>
            </a:r>
          </a:p>
          <a:p>
            <a:pPr algn="ctr">
              <a:lnSpc>
                <a:spcPts val="2851"/>
              </a:lnSpc>
            </a:pPr>
            <a:r>
              <a:rPr lang="pt-PT" sz="2400" dirty="0" smtClean="0">
                <a:solidFill>
                  <a:schemeClr val="bg1"/>
                </a:solidFill>
                <a:latin typeface="Arabic Typesetting" pitchFamily="66" charset="-78"/>
                <a:cs typeface="Arabic Typesetting" pitchFamily="66" charset="-78"/>
              </a:rPr>
              <a:t>A Época Medieval. A Sociedade Feudal</a:t>
            </a:r>
            <a:endParaRPr lang="pt-PT" sz="2400" dirty="0"/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225028" y="456036"/>
            <a:ext cx="8551069" cy="839106"/>
          </a:xfrm>
          <a:prstGeom prst="rect">
            <a:avLst/>
          </a:prstGeom>
        </p:spPr>
        <p:txBody>
          <a:bodyPr>
            <a:normAutofit fontScale="97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 sz="2700" noProof="0" dirty="0" smtClean="0">
                <a:solidFill>
                  <a:schemeClr val="bg1"/>
                </a:solidFill>
                <a:effectLst>
                  <a:reflection blurRad="12700" stA="48000" endA="300" endPos="55000" dir="5400000" sy="-90000" algn="bl" rotWithShape="0"/>
                </a:effectLst>
                <a:latin typeface="Segoe Script" pitchFamily="34" charset="0"/>
                <a:ea typeface="+mj-ea"/>
                <a:cs typeface="+mj-cs"/>
              </a:rPr>
              <a:t>Introdução</a:t>
            </a:r>
            <a:r>
              <a:rPr kumimoji="0" lang="pt-PT" sz="28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pt-PT" sz="28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pt-PT" sz="2800" b="0" i="0" u="none" strike="noStrike" kern="1200" cap="all" spc="0" normalizeH="0" baseline="0" noProof="0" dirty="0">
              <a:ln>
                <a:noFill/>
              </a:ln>
              <a:solidFill>
                <a:schemeClr val="tx2"/>
              </a:solidFill>
              <a:effectLst>
                <a:reflection blurRad="12700" stA="48000" endA="300" endPos="55000" dir="5400000" sy="-90000" algn="bl" rotWithShape="0"/>
              </a:effectLst>
              <a:uLnTx/>
              <a:uFillTx/>
              <a:latin typeface="Bradley Hand ITC" pitchFamily="66" charset="0"/>
              <a:ea typeface="+mj-ea"/>
              <a:cs typeface="+mj-cs"/>
            </a:endParaRP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Rúben\Desktop\Imagem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85951">
            <a:off x="1797888" y="2735007"/>
            <a:ext cx="6045846" cy="3490296"/>
          </a:xfrm>
          <a:prstGeom prst="rect">
            <a:avLst/>
          </a:prstGeom>
          <a:noFill/>
        </p:spPr>
      </p:pic>
      <p:sp>
        <p:nvSpPr>
          <p:cNvPr id="2" name="Marcador de Posição do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2010/2011</a:t>
            </a:r>
            <a:endParaRPr lang="pt-PT"/>
          </a:p>
        </p:txBody>
      </p:sp>
      <p:sp>
        <p:nvSpPr>
          <p:cNvPr id="3" name="Marcador de Posição do Número do Diapositivo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2AEE3-9D1F-4A0B-8809-76F67C5A28CC}" type="slidenum">
              <a:rPr lang="pt-PT" smtClean="0"/>
              <a:pPr/>
              <a:t>4</a:t>
            </a:fld>
            <a:endParaRPr lang="pt-PT"/>
          </a:p>
        </p:txBody>
      </p:sp>
      <p:sp>
        <p:nvSpPr>
          <p:cNvPr id="8" name="Rectângulo 7"/>
          <p:cNvSpPr/>
          <p:nvPr/>
        </p:nvSpPr>
        <p:spPr>
          <a:xfrm>
            <a:off x="247590" y="1624653"/>
            <a:ext cx="8505945" cy="1013077"/>
          </a:xfrm>
          <a:prstGeom prst="rect">
            <a:avLst/>
          </a:prstGeom>
        </p:spPr>
        <p:txBody>
          <a:bodyPr wrap="square" lIns="90516" tIns="45258" rIns="90516" bIns="45258">
            <a:spAutoFit/>
          </a:bodyPr>
          <a:lstStyle/>
          <a:p>
            <a:pPr indent="176004" algn="just"/>
            <a:r>
              <a:rPr lang="pt-BR" sz="2000" dirty="0">
                <a:solidFill>
                  <a:schemeClr val="bg1"/>
                </a:solidFill>
                <a:latin typeface="Arabic Typesetting" pitchFamily="66" charset="-78"/>
                <a:cs typeface="Arabic Typesetting" pitchFamily="66" charset="-78"/>
              </a:rPr>
              <a:t>Na sociedade </a:t>
            </a:r>
            <a:r>
              <a:rPr lang="pt-BR" sz="2000" dirty="0" smtClean="0">
                <a:solidFill>
                  <a:schemeClr val="bg1"/>
                </a:solidFill>
                <a:latin typeface="Arabic Typesetting" pitchFamily="66" charset="-78"/>
                <a:cs typeface="Arabic Typesetting" pitchFamily="66" charset="-78"/>
              </a:rPr>
              <a:t>Egípcia</a:t>
            </a:r>
            <a:r>
              <a:rPr lang="pt-BR" sz="2000" dirty="0">
                <a:solidFill>
                  <a:schemeClr val="bg1"/>
                </a:solidFill>
                <a:latin typeface="Arabic Typesetting" pitchFamily="66" charset="-78"/>
                <a:cs typeface="Arabic Typesetting" pitchFamily="66" charset="-78"/>
              </a:rPr>
              <a:t>, as posições mais privilegiadas na pirâmide social eram ocupadas pelo </a:t>
            </a:r>
            <a:r>
              <a:rPr lang="pt-BR" sz="2000" i="1" dirty="0">
                <a:solidFill>
                  <a:schemeClr val="bg1"/>
                </a:solidFill>
                <a:latin typeface="Arabic Typesetting" pitchFamily="66" charset="-78"/>
                <a:cs typeface="Arabic Typesetting" pitchFamily="66" charset="-78"/>
              </a:rPr>
              <a:t>faraó</a:t>
            </a:r>
            <a:r>
              <a:rPr lang="pt-BR" sz="2000" dirty="0">
                <a:solidFill>
                  <a:schemeClr val="bg1"/>
                </a:solidFill>
                <a:latin typeface="Arabic Typesetting" pitchFamily="66" charset="-78"/>
                <a:cs typeface="Arabic Typesetting" pitchFamily="66" charset="-78"/>
              </a:rPr>
              <a:t> e </a:t>
            </a:r>
            <a:r>
              <a:rPr lang="pt-BR" sz="2000" dirty="0" smtClean="0">
                <a:solidFill>
                  <a:schemeClr val="bg1"/>
                </a:solidFill>
                <a:latin typeface="Arabic Typesetting" pitchFamily="66" charset="-78"/>
                <a:cs typeface="Arabic Typesetting" pitchFamily="66" charset="-78"/>
              </a:rPr>
              <a:t>pela </a:t>
            </a:r>
            <a:r>
              <a:rPr lang="pt-BR" sz="2000" dirty="0">
                <a:solidFill>
                  <a:schemeClr val="bg1"/>
                </a:solidFill>
                <a:latin typeface="Arabic Typesetting" pitchFamily="66" charset="-78"/>
                <a:cs typeface="Arabic Typesetting" pitchFamily="66" charset="-78"/>
              </a:rPr>
              <a:t>sua família. A seguir vinham os </a:t>
            </a:r>
            <a:r>
              <a:rPr lang="pt-BR" sz="2000" i="1" dirty="0">
                <a:solidFill>
                  <a:schemeClr val="bg1"/>
                </a:solidFill>
                <a:latin typeface="Arabic Typesetting" pitchFamily="66" charset="-78"/>
                <a:cs typeface="Arabic Typesetting" pitchFamily="66" charset="-78"/>
              </a:rPr>
              <a:t>sacerdotes</a:t>
            </a:r>
            <a:r>
              <a:rPr lang="pt-BR" sz="2000" dirty="0">
                <a:solidFill>
                  <a:schemeClr val="bg1"/>
                </a:solidFill>
                <a:latin typeface="Arabic Typesetting" pitchFamily="66" charset="-78"/>
                <a:cs typeface="Arabic Typesetting" pitchFamily="66" charset="-78"/>
              </a:rPr>
              <a:t>, os </a:t>
            </a:r>
            <a:r>
              <a:rPr lang="pt-BR" sz="2000" i="1" dirty="0">
                <a:solidFill>
                  <a:schemeClr val="bg1"/>
                </a:solidFill>
                <a:latin typeface="Arabic Typesetting" pitchFamily="66" charset="-78"/>
                <a:cs typeface="Arabic Typesetting" pitchFamily="66" charset="-78"/>
              </a:rPr>
              <a:t>funcionários do Estado </a:t>
            </a:r>
            <a:r>
              <a:rPr lang="pt-BR" sz="2000" dirty="0" smtClean="0">
                <a:solidFill>
                  <a:schemeClr val="bg1"/>
                </a:solidFill>
                <a:latin typeface="Arabic Typesetting" pitchFamily="66" charset="-78"/>
                <a:cs typeface="Arabic Typesetting" pitchFamily="66" charset="-78"/>
              </a:rPr>
              <a:t>e </a:t>
            </a:r>
            <a:r>
              <a:rPr lang="pt-BR" sz="2000" dirty="0">
                <a:solidFill>
                  <a:schemeClr val="bg1"/>
                </a:solidFill>
                <a:latin typeface="Arabic Typesetting" pitchFamily="66" charset="-78"/>
                <a:cs typeface="Arabic Typesetting" pitchFamily="66" charset="-78"/>
              </a:rPr>
              <a:t>os </a:t>
            </a:r>
            <a:r>
              <a:rPr lang="pt-BR" sz="2000" i="1" dirty="0" smtClean="0">
                <a:solidFill>
                  <a:schemeClr val="bg1"/>
                </a:solidFill>
                <a:latin typeface="Arabic Typesetting" pitchFamily="66" charset="-78"/>
                <a:cs typeface="Arabic Typesetting" pitchFamily="66" charset="-78"/>
              </a:rPr>
              <a:t>nobres</a:t>
            </a:r>
            <a:r>
              <a:rPr lang="pt-BR" sz="2000" dirty="0" smtClean="0">
                <a:solidFill>
                  <a:schemeClr val="bg1"/>
                </a:solidFill>
                <a:latin typeface="Arabic Typesetting" pitchFamily="66" charset="-78"/>
                <a:cs typeface="Arabic Typesetting" pitchFamily="66" charset="-78"/>
              </a:rPr>
              <a:t>, eram só uma minoria, comparados com os </a:t>
            </a:r>
            <a:r>
              <a:rPr lang="pt-BR" sz="2000" i="1" dirty="0" smtClean="0">
                <a:solidFill>
                  <a:schemeClr val="bg1"/>
                </a:solidFill>
                <a:latin typeface="Arabic Typesetting" pitchFamily="66" charset="-78"/>
                <a:cs typeface="Arabic Typesetting" pitchFamily="66" charset="-78"/>
              </a:rPr>
              <a:t>escravos</a:t>
            </a:r>
            <a:r>
              <a:rPr lang="pt-BR" sz="2000" dirty="0" smtClean="0">
                <a:solidFill>
                  <a:schemeClr val="bg1"/>
                </a:solidFill>
                <a:latin typeface="Arabic Typesetting" pitchFamily="66" charset="-78"/>
                <a:cs typeface="Arabic Typesetting" pitchFamily="66" charset="-78"/>
              </a:rPr>
              <a:t>  e os </a:t>
            </a:r>
            <a:r>
              <a:rPr lang="pt-BR" sz="2000" i="1" dirty="0" smtClean="0">
                <a:solidFill>
                  <a:schemeClr val="bg1"/>
                </a:solidFill>
                <a:latin typeface="Arabic Typesetting" pitchFamily="66" charset="-78"/>
                <a:cs typeface="Arabic Typesetting" pitchFamily="66" charset="-78"/>
              </a:rPr>
              <a:t>camponeses </a:t>
            </a:r>
            <a:r>
              <a:rPr lang="pt-BR" sz="2000" dirty="0" smtClean="0">
                <a:solidFill>
                  <a:schemeClr val="bg1"/>
                </a:solidFill>
                <a:latin typeface="Arabic Typesetting" pitchFamily="66" charset="-78"/>
                <a:cs typeface="Arabic Typesetting" pitchFamily="66" charset="-78"/>
              </a:rPr>
              <a:t>que eram a maioria da população.</a:t>
            </a:r>
            <a:endParaRPr lang="pt-PT" sz="2000" dirty="0">
              <a:solidFill>
                <a:schemeClr val="bg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9" name="Título 1"/>
          <p:cNvSpPr>
            <a:spLocks noGrp="1"/>
          </p:cNvSpPr>
          <p:nvPr>
            <p:ph type="title"/>
          </p:nvPr>
        </p:nvSpPr>
        <p:spPr>
          <a:xfrm>
            <a:off x="225028" y="456036"/>
            <a:ext cx="8551069" cy="839106"/>
          </a:xfrm>
        </p:spPr>
        <p:txBody>
          <a:bodyPr>
            <a:normAutofit fontScale="90000"/>
          </a:bodyPr>
          <a:lstStyle/>
          <a:p>
            <a:pPr algn="ctr"/>
            <a:r>
              <a:rPr lang="pt-PT" sz="2700" cap="none" dirty="0" smtClean="0">
                <a:solidFill>
                  <a:schemeClr val="bg1"/>
                </a:solidFill>
                <a:latin typeface="Segoe Script" pitchFamily="34" charset="0"/>
              </a:rPr>
              <a:t>A Civilização Egípcia </a:t>
            </a:r>
            <a:r>
              <a:rPr lang="pt-PT" sz="2800" dirty="0" smtClean="0">
                <a:solidFill>
                  <a:schemeClr val="bg1"/>
                </a:solidFill>
              </a:rPr>
              <a:t/>
            </a:r>
            <a:br>
              <a:rPr lang="pt-PT" sz="2800" dirty="0" smtClean="0">
                <a:solidFill>
                  <a:schemeClr val="bg1"/>
                </a:solidFill>
              </a:rPr>
            </a:br>
            <a:endParaRPr lang="pt-PT" sz="2800" dirty="0">
              <a:latin typeface="Bradley Hand ITC" pitchFamily="66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4996743" y="3707568"/>
            <a:ext cx="1205009" cy="86189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516" tIns="45258" rIns="90516" bIns="45258" rtlCol="0" anchor="ctr"/>
          <a:lstStyle/>
          <a:p>
            <a:pPr algn="ctr"/>
            <a:endParaRPr lang="pt-PT" dirty="0" smtClean="0"/>
          </a:p>
        </p:txBody>
      </p:sp>
      <p:sp>
        <p:nvSpPr>
          <p:cNvPr id="11" name="Oval 10"/>
          <p:cNvSpPr/>
          <p:nvPr/>
        </p:nvSpPr>
        <p:spPr>
          <a:xfrm>
            <a:off x="5847337" y="3707568"/>
            <a:ext cx="992360" cy="86189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516" tIns="45258" rIns="90516" bIns="45258" rtlCol="0" anchor="ctr"/>
          <a:lstStyle/>
          <a:p>
            <a:pPr algn="ctr"/>
            <a:endParaRPr lang="pt-PT" dirty="0" smtClean="0"/>
          </a:p>
        </p:txBody>
      </p:sp>
      <p:sp>
        <p:nvSpPr>
          <p:cNvPr id="12" name="Oval 11"/>
          <p:cNvSpPr/>
          <p:nvPr/>
        </p:nvSpPr>
        <p:spPr>
          <a:xfrm>
            <a:off x="2232311" y="4425814"/>
            <a:ext cx="5457981" cy="122101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516" tIns="45258" rIns="90516" bIns="45258" rtlCol="0" anchor="ctr"/>
          <a:lstStyle/>
          <a:p>
            <a:pPr algn="ctr"/>
            <a:endParaRPr lang="pt-PT" dirty="0" smtClean="0"/>
          </a:p>
        </p:txBody>
      </p:sp>
      <p:sp>
        <p:nvSpPr>
          <p:cNvPr id="13" name="Oval 12"/>
          <p:cNvSpPr/>
          <p:nvPr/>
        </p:nvSpPr>
        <p:spPr>
          <a:xfrm>
            <a:off x="4358797" y="3276619"/>
            <a:ext cx="992360" cy="71824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516" tIns="45258" rIns="90516" bIns="45258" rtlCol="0" anchor="ctr"/>
          <a:lstStyle/>
          <a:p>
            <a:pPr algn="ctr"/>
            <a:endParaRPr lang="pt-PT" dirty="0" smtClean="0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ítulo 1"/>
          <p:cNvSpPr>
            <a:spLocks noGrp="1"/>
          </p:cNvSpPr>
          <p:nvPr>
            <p:ph type="title"/>
          </p:nvPr>
        </p:nvSpPr>
        <p:spPr>
          <a:xfrm>
            <a:off x="225028" y="456036"/>
            <a:ext cx="8551069" cy="839106"/>
          </a:xfrm>
        </p:spPr>
        <p:txBody>
          <a:bodyPr>
            <a:normAutofit fontScale="90000"/>
          </a:bodyPr>
          <a:lstStyle/>
          <a:p>
            <a:pPr algn="ctr"/>
            <a:r>
              <a:rPr lang="pt-PT" sz="2700" cap="none" dirty="0" smtClean="0">
                <a:solidFill>
                  <a:schemeClr val="bg1"/>
                </a:solidFill>
                <a:latin typeface="Segoe Script" pitchFamily="34" charset="0"/>
              </a:rPr>
              <a:t>Grécia Antiga. Caso De Atenas</a:t>
            </a:r>
            <a:r>
              <a:rPr lang="pt-PT" sz="2800" dirty="0" smtClean="0">
                <a:solidFill>
                  <a:schemeClr val="bg1"/>
                </a:solidFill>
              </a:rPr>
              <a:t/>
            </a:r>
            <a:br>
              <a:rPr lang="pt-PT" sz="2800" dirty="0" smtClean="0">
                <a:solidFill>
                  <a:schemeClr val="bg1"/>
                </a:solidFill>
              </a:rPr>
            </a:br>
            <a:endParaRPr lang="pt-PT" sz="2800" dirty="0">
              <a:latin typeface="Bradley Hand ITC" pitchFamily="66" charset="0"/>
            </a:endParaRPr>
          </a:p>
        </p:txBody>
      </p:sp>
      <p:sp>
        <p:nvSpPr>
          <p:cNvPr id="2" name="Marcador de Posição do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dirty="0" smtClean="0"/>
              <a:t>2010/2011</a:t>
            </a:r>
            <a:endParaRPr lang="pt-PT" dirty="0"/>
          </a:p>
        </p:txBody>
      </p:sp>
      <p:sp>
        <p:nvSpPr>
          <p:cNvPr id="3" name="Marcador de Posição do Número do Diapositivo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2AEE3-9D1F-4A0B-8809-76F67C5A28CC}" type="slidenum">
              <a:rPr lang="pt-PT" smtClean="0"/>
              <a:pPr/>
              <a:t>5</a:t>
            </a:fld>
            <a:endParaRPr lang="pt-PT"/>
          </a:p>
        </p:txBody>
      </p:sp>
      <p:pic>
        <p:nvPicPr>
          <p:cNvPr id="9" name="Marcador de Posição da Imagem 8" descr="Imagem1.png"/>
          <p:cNvPicPr>
            <a:picLocks noGrp="1" noChangeAspect="1"/>
          </p:cNvPicPr>
          <p:nvPr>
            <p:ph type="pic" idx="4294967295"/>
          </p:nvPr>
        </p:nvPicPr>
        <p:blipFill>
          <a:blip r:embed="rId2" cstate="print"/>
          <a:stretch>
            <a:fillRect/>
          </a:stretch>
        </p:blipFill>
        <p:spPr>
          <a:xfrm>
            <a:off x="5492923" y="1624653"/>
            <a:ext cx="3191024" cy="3648287"/>
          </a:xfrm>
          <a:noFill/>
          <a:ln w="104775" cap="sq" cmpd="tri">
            <a:noFill/>
            <a:prstDash val="sysDot"/>
            <a:round/>
          </a:ln>
          <a:effectLst>
            <a:innerShdw blurRad="63500" dist="50800" dir="18900000">
              <a:srgbClr val="FFFF00">
                <a:alpha val="50000"/>
              </a:srgbClr>
            </a:innerShdw>
            <a:reflection blurRad="1000" stA="49000" endA="500" endPos="10000" dist="900" dir="5400000" sy="-90000" algn="bl" rotWithShape="0"/>
          </a:effectLst>
          <a:scene3d>
            <a:camera prst="isometricOffAxis2Left"/>
            <a:lightRig rig="threePt" dir="t"/>
          </a:scene3d>
        </p:spPr>
      </p:pic>
      <p:sp>
        <p:nvSpPr>
          <p:cNvPr id="19" name="CaixaDeTexto 18"/>
          <p:cNvSpPr txBox="1"/>
          <p:nvPr/>
        </p:nvSpPr>
        <p:spPr>
          <a:xfrm>
            <a:off x="318473" y="1409179"/>
            <a:ext cx="5316216" cy="1013077"/>
          </a:xfrm>
          <a:prstGeom prst="rect">
            <a:avLst/>
          </a:prstGeom>
          <a:noFill/>
        </p:spPr>
        <p:txBody>
          <a:bodyPr wrap="square" lIns="90516" tIns="45258" rIns="90516" bIns="45258" rtlCol="0">
            <a:spAutoFit/>
          </a:bodyPr>
          <a:lstStyle/>
          <a:p>
            <a:pPr indent="176004" algn="just"/>
            <a:r>
              <a:rPr lang="pt-PT" sz="2000" dirty="0" smtClean="0">
                <a:solidFill>
                  <a:schemeClr val="bg1"/>
                </a:solidFill>
                <a:latin typeface="Arabic Typesetting" pitchFamily="66" charset="-78"/>
                <a:cs typeface="Arabic Typesetting" pitchFamily="66" charset="-78"/>
              </a:rPr>
              <a:t>O Cidadão é destinado a somente ás funções da vida Civil, entre ocupações da guerra e paz, enquanto os Escravos tem que dobrar o seu recto corpo para se dedicarem aos trabalhos pesados .</a:t>
            </a:r>
            <a:endParaRPr lang="pt-PT" sz="2000" dirty="0">
              <a:solidFill>
                <a:schemeClr val="bg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cxnSp>
        <p:nvCxnSpPr>
          <p:cNvPr id="12" name="Conexão recta 11"/>
          <p:cNvCxnSpPr/>
          <p:nvPr/>
        </p:nvCxnSpPr>
        <p:spPr>
          <a:xfrm rot="16200000" flipV="1">
            <a:off x="6688514" y="2203017"/>
            <a:ext cx="1436493" cy="567063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" name="Conexão recta 12"/>
          <p:cNvCxnSpPr/>
          <p:nvPr/>
        </p:nvCxnSpPr>
        <p:spPr>
          <a:xfrm rot="5400000" flipH="1" flipV="1">
            <a:off x="6122393" y="2131192"/>
            <a:ext cx="1292844" cy="567063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7" name="Conexão recta 16"/>
          <p:cNvCxnSpPr/>
          <p:nvPr/>
        </p:nvCxnSpPr>
        <p:spPr>
          <a:xfrm>
            <a:off x="6485283" y="3061146"/>
            <a:ext cx="1205009" cy="14364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2" name="Conexão recta 21"/>
          <p:cNvCxnSpPr/>
          <p:nvPr/>
        </p:nvCxnSpPr>
        <p:spPr>
          <a:xfrm rot="5400000" flipH="1" flipV="1">
            <a:off x="5698508" y="3351741"/>
            <a:ext cx="1077370" cy="49618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4" name="Conexão recta 23"/>
          <p:cNvCxnSpPr/>
          <p:nvPr/>
        </p:nvCxnSpPr>
        <p:spPr>
          <a:xfrm rot="16200000" flipV="1">
            <a:off x="7292431" y="3602656"/>
            <a:ext cx="1221019" cy="425297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7" name="Conexão recta 26"/>
          <p:cNvCxnSpPr/>
          <p:nvPr/>
        </p:nvCxnSpPr>
        <p:spPr>
          <a:xfrm>
            <a:off x="5989103" y="4138515"/>
            <a:ext cx="2126486" cy="28729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1" name="Conexão recta 30"/>
          <p:cNvCxnSpPr/>
          <p:nvPr/>
        </p:nvCxnSpPr>
        <p:spPr>
          <a:xfrm rot="5400000" flipH="1" flipV="1">
            <a:off x="5488214" y="4355873"/>
            <a:ext cx="718247" cy="283532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6" name="Conexão recta 35"/>
          <p:cNvCxnSpPr/>
          <p:nvPr/>
        </p:nvCxnSpPr>
        <p:spPr>
          <a:xfrm>
            <a:off x="5705571" y="4856762"/>
            <a:ext cx="2764432" cy="359123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9" name="Conexão recta 38"/>
          <p:cNvCxnSpPr/>
          <p:nvPr/>
        </p:nvCxnSpPr>
        <p:spPr>
          <a:xfrm rot="16200000" flipV="1">
            <a:off x="7897761" y="4643643"/>
            <a:ext cx="790071" cy="354414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2" name="Rectângulo 41"/>
          <p:cNvSpPr/>
          <p:nvPr/>
        </p:nvSpPr>
        <p:spPr>
          <a:xfrm>
            <a:off x="247590" y="3204795"/>
            <a:ext cx="3473261" cy="368392"/>
          </a:xfrm>
          <a:prstGeom prst="rect">
            <a:avLst/>
          </a:prstGeom>
        </p:spPr>
        <p:txBody>
          <a:bodyPr wrap="square" lIns="90516" tIns="45258" rIns="90516" bIns="45258">
            <a:spAutoFit/>
          </a:bodyPr>
          <a:lstStyle/>
          <a:p>
            <a:pPr algn="ctr"/>
            <a:r>
              <a:rPr lang="pt-PT" b="1" spc="297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accent3">
                    <a:lumMod val="75000"/>
                  </a:schemeClr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omic Sans MS" pitchFamily="66" charset="0"/>
                <a:cs typeface="Arabic Typesetting"/>
              </a:rPr>
              <a:t>Cidadãos</a:t>
            </a:r>
            <a:endParaRPr lang="pt-PT" b="1" spc="297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chemeClr val="accent3">
                  <a:lumMod val="75000"/>
                </a:schemeClr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Comic Sans MS" pitchFamily="66" charset="0"/>
            </a:endParaRPr>
          </a:p>
        </p:txBody>
      </p:sp>
      <p:sp>
        <p:nvSpPr>
          <p:cNvPr id="43" name="Rectângulo 42"/>
          <p:cNvSpPr/>
          <p:nvPr/>
        </p:nvSpPr>
        <p:spPr>
          <a:xfrm>
            <a:off x="247590" y="3635743"/>
            <a:ext cx="3473261" cy="368392"/>
          </a:xfrm>
          <a:prstGeom prst="rect">
            <a:avLst/>
          </a:prstGeom>
        </p:spPr>
        <p:txBody>
          <a:bodyPr wrap="square" lIns="90516" tIns="45258" rIns="90516" bIns="45258">
            <a:spAutoFit/>
          </a:bodyPr>
          <a:lstStyle/>
          <a:p>
            <a:pPr algn="ctr"/>
            <a:r>
              <a:rPr lang="pt-PT" b="1" spc="297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accent3">
                    <a:lumMod val="75000"/>
                  </a:schemeClr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omic Sans MS" pitchFamily="66" charset="0"/>
                <a:cs typeface="Arabic Typesetting"/>
              </a:rPr>
              <a:t>Metecos</a:t>
            </a:r>
            <a:endParaRPr lang="pt-PT" b="1" spc="297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chemeClr val="accent3">
                  <a:lumMod val="75000"/>
                </a:schemeClr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Comic Sans MS" pitchFamily="66" charset="0"/>
            </a:endParaRPr>
          </a:p>
        </p:txBody>
      </p:sp>
      <p:sp>
        <p:nvSpPr>
          <p:cNvPr id="44" name="Rectângulo 43"/>
          <p:cNvSpPr/>
          <p:nvPr/>
        </p:nvSpPr>
        <p:spPr>
          <a:xfrm>
            <a:off x="247590" y="4138515"/>
            <a:ext cx="3473261" cy="368392"/>
          </a:xfrm>
          <a:prstGeom prst="rect">
            <a:avLst/>
          </a:prstGeom>
        </p:spPr>
        <p:txBody>
          <a:bodyPr wrap="square" lIns="90516" tIns="45258" rIns="90516" bIns="45258">
            <a:spAutoFit/>
          </a:bodyPr>
          <a:lstStyle/>
          <a:p>
            <a:pPr algn="ctr"/>
            <a:r>
              <a:rPr lang="pt-PT" b="1" spc="297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accent3">
                    <a:lumMod val="75000"/>
                  </a:schemeClr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omic Sans MS" pitchFamily="66" charset="0"/>
                <a:cs typeface="Arabic Typesetting"/>
              </a:rPr>
              <a:t>Escravos</a:t>
            </a:r>
            <a:endParaRPr lang="pt-PT" b="1" spc="297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chemeClr val="accent3">
                  <a:lumMod val="75000"/>
                </a:schemeClr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Comic Sans MS" pitchFamily="66" charset="0"/>
            </a:endParaRPr>
          </a:p>
        </p:txBody>
      </p:sp>
      <p:sp>
        <p:nvSpPr>
          <p:cNvPr id="45" name="Rectângulo 44"/>
          <p:cNvSpPr/>
          <p:nvPr/>
        </p:nvSpPr>
        <p:spPr>
          <a:xfrm>
            <a:off x="247590" y="4641288"/>
            <a:ext cx="3473261" cy="368392"/>
          </a:xfrm>
          <a:prstGeom prst="rect">
            <a:avLst/>
          </a:prstGeom>
        </p:spPr>
        <p:txBody>
          <a:bodyPr wrap="square" lIns="90516" tIns="45258" rIns="90516" bIns="45258">
            <a:spAutoFit/>
          </a:bodyPr>
          <a:lstStyle/>
          <a:p>
            <a:pPr algn="ctr"/>
            <a:r>
              <a:rPr lang="pt-PT" b="1" spc="297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accent3">
                    <a:lumMod val="75000"/>
                  </a:schemeClr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omic Sans MS" pitchFamily="66" charset="0"/>
                <a:cs typeface="Arabic Typesetting"/>
              </a:rPr>
              <a:t>Mulheres</a:t>
            </a:r>
            <a:endParaRPr lang="pt-PT" b="1" spc="297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chemeClr val="accent3">
                  <a:lumMod val="75000"/>
                </a:schemeClr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Comic Sans MS" pitchFamily="66" charset="0"/>
            </a:endParaRPr>
          </a:p>
        </p:txBody>
      </p:sp>
      <p:sp>
        <p:nvSpPr>
          <p:cNvPr id="46" name="Chaveta à direita 45"/>
          <p:cNvSpPr/>
          <p:nvPr/>
        </p:nvSpPr>
        <p:spPr>
          <a:xfrm>
            <a:off x="2515842" y="3635743"/>
            <a:ext cx="354414" cy="1364668"/>
          </a:xfrm>
          <a:prstGeom prst="rightBrace">
            <a:avLst>
              <a:gd name="adj1" fmla="val 27286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90516" tIns="45258" rIns="90516" bIns="45258" rtlCol="0" anchor="ctr"/>
          <a:lstStyle/>
          <a:p>
            <a:pPr algn="ctr"/>
            <a:endParaRPr lang="pt-PT"/>
          </a:p>
        </p:txBody>
      </p:sp>
      <p:sp>
        <p:nvSpPr>
          <p:cNvPr id="47" name="CaixaDeTexto 46"/>
          <p:cNvSpPr txBox="1"/>
          <p:nvPr/>
        </p:nvSpPr>
        <p:spPr>
          <a:xfrm>
            <a:off x="2941139" y="3994867"/>
            <a:ext cx="2410018" cy="644685"/>
          </a:xfrm>
          <a:prstGeom prst="rect">
            <a:avLst/>
          </a:prstGeom>
          <a:noFill/>
        </p:spPr>
        <p:txBody>
          <a:bodyPr wrap="square" lIns="90516" tIns="45258" rIns="90516" bIns="45258" rtlCol="0">
            <a:spAutoFit/>
          </a:bodyPr>
          <a:lstStyle/>
          <a:p>
            <a:pPr algn="ctr"/>
            <a:r>
              <a:rPr lang="pt-PT" dirty="0" smtClean="0">
                <a:solidFill>
                  <a:schemeClr val="bg1"/>
                </a:solidFill>
                <a:latin typeface="Comic Sans MS" pitchFamily="66" charset="0"/>
                <a:cs typeface="Arabic Typesetting"/>
              </a:rPr>
              <a:t>Não participavam na </a:t>
            </a:r>
            <a:r>
              <a:rPr lang="pt-PT" u="sng" dirty="0" smtClean="0">
                <a:solidFill>
                  <a:schemeClr val="bg1"/>
                </a:solidFill>
                <a:latin typeface="Comic Sans MS" pitchFamily="66" charset="0"/>
                <a:cs typeface="Arabic Typesetting"/>
              </a:rPr>
              <a:t>Vida política</a:t>
            </a:r>
            <a:endParaRPr lang="pt-PT" u="sng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51" name="Rectângulo 50"/>
          <p:cNvSpPr/>
          <p:nvPr/>
        </p:nvSpPr>
        <p:spPr>
          <a:xfrm>
            <a:off x="318473" y="2558373"/>
            <a:ext cx="5103567" cy="399091"/>
          </a:xfrm>
          <a:prstGeom prst="rect">
            <a:avLst/>
          </a:prstGeom>
        </p:spPr>
        <p:txBody>
          <a:bodyPr wrap="square" lIns="90516" tIns="45258" rIns="90516" bIns="45258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pt-PT" sz="2000" dirty="0" smtClean="0">
                <a:solidFill>
                  <a:schemeClr val="bg1"/>
                </a:solidFill>
                <a:latin typeface="Arabic Typesetting" pitchFamily="66" charset="-78"/>
                <a:cs typeface="Arabic Typesetting" pitchFamily="66" charset="-78"/>
              </a:rPr>
              <a:t>A sociedade ateniense era constituída por três grupos bem distintos:</a:t>
            </a:r>
          </a:p>
        </p:txBody>
      </p:sp>
      <p:sp>
        <p:nvSpPr>
          <p:cNvPr id="52" name="Rectângulo 51"/>
          <p:cNvSpPr/>
          <p:nvPr/>
        </p:nvSpPr>
        <p:spPr>
          <a:xfrm>
            <a:off x="5492923" y="1481004"/>
            <a:ext cx="3260612" cy="3878531"/>
          </a:xfrm>
          <a:prstGeom prst="rect">
            <a:avLst/>
          </a:prstGeom>
          <a:noFill/>
          <a:ln w="85725" cmpd="tri">
            <a:solidFill>
              <a:schemeClr val="tx2">
                <a:lumMod val="50000"/>
              </a:schemeClr>
            </a:solidFill>
            <a:prstDash val="sysDash"/>
          </a:ln>
          <a:effectLst>
            <a:innerShdw blurRad="63500" dist="50800" dir="18900000">
              <a:prstClr val="black">
                <a:alpha val="50000"/>
              </a:prstClr>
            </a:innerShdw>
          </a:effectLst>
          <a:scene3d>
            <a:camera prst="isometricOffAxis2Left">
              <a:rot lat="1075750" lon="1244646" rev="21502674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516" tIns="45258" rIns="90516" bIns="45258" rtlCol="0" anchor="ctr"/>
          <a:lstStyle/>
          <a:p>
            <a:pPr algn="ctr"/>
            <a:endParaRPr lang="pt-PT" dirty="0" smtClean="0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4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3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2" grpId="1"/>
      <p:bldP spid="43" grpId="0"/>
      <p:bldP spid="44" grpId="0"/>
      <p:bldP spid="45" grpId="0"/>
      <p:bldP spid="46" grpId="0" animBg="1"/>
      <p:bldP spid="4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2010/2011</a:t>
            </a:r>
            <a:endParaRPr lang="pt-PT"/>
          </a:p>
        </p:txBody>
      </p:sp>
      <p:sp>
        <p:nvSpPr>
          <p:cNvPr id="3" name="Marcador de Posição do Número do Diapositivo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2AEE3-9D1F-4A0B-8809-76F67C5A28CC}" type="slidenum">
              <a:rPr lang="pt-PT" smtClean="0"/>
              <a:pPr/>
              <a:t>6</a:t>
            </a:fld>
            <a:endParaRPr lang="pt-PT"/>
          </a:p>
        </p:txBody>
      </p:sp>
      <p:sp>
        <p:nvSpPr>
          <p:cNvPr id="2050" name="AutoShape 2" descr="http://www.prof2000.pt/users/sandradias/romanos/portal/accao_formacao/social.jpg"/>
          <p:cNvSpPr>
            <a:spLocks noChangeAspect="1" noChangeArrowheads="1"/>
          </p:cNvSpPr>
          <p:nvPr/>
        </p:nvSpPr>
        <p:spPr bwMode="auto">
          <a:xfrm>
            <a:off x="153144" y="-2622206"/>
            <a:ext cx="5588198" cy="5472430"/>
          </a:xfrm>
          <a:prstGeom prst="rect">
            <a:avLst/>
          </a:prstGeom>
          <a:noFill/>
        </p:spPr>
        <p:txBody>
          <a:bodyPr vert="horz" wrap="square" lIns="90516" tIns="45258" rIns="90516" bIns="45258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pic>
        <p:nvPicPr>
          <p:cNvPr id="2051" name="Picture 3" descr="C:\Users\Rúben\Desktop\social.jpg">
            <a:hlinkClick r:id="rId2" action="ppaction://hlinkfile"/>
          </p:cNvPr>
          <p:cNvPicPr>
            <a:picLocks noChangeAspect="1" noChangeArrowheads="1"/>
          </p:cNvPicPr>
          <p:nvPr/>
        </p:nvPicPr>
        <p:blipFill>
          <a:blip r:embed="rId3" cstate="print"/>
          <a:srcRect r="3175"/>
          <a:stretch>
            <a:fillRect/>
          </a:stretch>
        </p:blipFill>
        <p:spPr bwMode="auto">
          <a:xfrm>
            <a:off x="5847338" y="2055601"/>
            <a:ext cx="2810602" cy="2992756"/>
          </a:xfrm>
          <a:prstGeom prst="rect">
            <a:avLst/>
          </a:prstGeom>
          <a:noFill/>
          <a:scene3d>
            <a:camera prst="isometricOffAxis2Left"/>
            <a:lightRig rig="threePt" dir="t"/>
          </a:scene3d>
        </p:spPr>
      </p:pic>
      <p:sp>
        <p:nvSpPr>
          <p:cNvPr id="8" name="Rectângulo 7"/>
          <p:cNvSpPr/>
          <p:nvPr/>
        </p:nvSpPr>
        <p:spPr>
          <a:xfrm>
            <a:off x="176707" y="2486549"/>
            <a:ext cx="5457981" cy="1320069"/>
          </a:xfrm>
          <a:prstGeom prst="rect">
            <a:avLst/>
          </a:prstGeom>
        </p:spPr>
        <p:txBody>
          <a:bodyPr wrap="square" lIns="90516" tIns="45258" rIns="90516" bIns="45258">
            <a:spAutoFit/>
          </a:bodyPr>
          <a:lstStyle/>
          <a:p>
            <a:pPr indent="176004" algn="just"/>
            <a:r>
              <a:rPr lang="pt-PT" sz="2000" dirty="0" smtClean="0">
                <a:solidFill>
                  <a:schemeClr val="bg1"/>
                </a:solidFill>
                <a:latin typeface="Arabic Typesetting"/>
              </a:rPr>
              <a:t>A sociedade romana dos séculos I e II era constituída por senadores, cavaleiros e cidadãos (todos os homens livres do Império).</a:t>
            </a:r>
          </a:p>
          <a:p>
            <a:pPr algn="just"/>
            <a:r>
              <a:rPr lang="pt-PT" sz="2000" dirty="0" smtClean="0">
                <a:solidFill>
                  <a:schemeClr val="bg1"/>
                </a:solidFill>
                <a:latin typeface="Arabic Typesetting"/>
              </a:rPr>
              <a:t>Em estratos inferiores situavam-se os servos, libertos e a plebe urbana. Na base da pirâmide social estavam os escravos, sem direitos</a:t>
            </a:r>
            <a:endParaRPr lang="pt-PT" sz="2000" dirty="0">
              <a:solidFill>
                <a:schemeClr val="bg1"/>
              </a:solidFill>
              <a:latin typeface="Arabic Typesetting"/>
            </a:endParaRPr>
          </a:p>
        </p:txBody>
      </p:sp>
      <p:sp>
        <p:nvSpPr>
          <p:cNvPr id="13" name="Rectângulo 12"/>
          <p:cNvSpPr/>
          <p:nvPr/>
        </p:nvSpPr>
        <p:spPr>
          <a:xfrm>
            <a:off x="5776454" y="1983776"/>
            <a:ext cx="2977081" cy="3160285"/>
          </a:xfrm>
          <a:prstGeom prst="rect">
            <a:avLst/>
          </a:prstGeom>
          <a:noFill/>
          <a:ln w="127000" cap="sq" cmpd="tri">
            <a:solidFill>
              <a:schemeClr val="tx2">
                <a:lumMod val="50000"/>
                <a:alpha val="71000"/>
              </a:schemeClr>
            </a:solidFill>
            <a:prstDash val="sysDot"/>
            <a:round/>
          </a:ln>
          <a:effectLst>
            <a:innerShdw blurRad="63500" dist="50800" dir="18900000">
              <a:schemeClr val="bg1">
                <a:alpha val="50000"/>
              </a:schemeClr>
            </a:innerShdw>
          </a:effectLst>
          <a:scene3d>
            <a:camera prst="isometricOffAxis2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516" tIns="45258" rIns="90516" bIns="45258" rtlCol="0" anchor="ctr"/>
          <a:lstStyle/>
          <a:p>
            <a:pPr algn="ctr"/>
            <a:endParaRPr lang="pt-PT" dirty="0" smtClean="0"/>
          </a:p>
        </p:txBody>
      </p:sp>
      <p:sp>
        <p:nvSpPr>
          <p:cNvPr id="15" name="Título 1"/>
          <p:cNvSpPr>
            <a:spLocks noGrp="1"/>
          </p:cNvSpPr>
          <p:nvPr>
            <p:ph type="title"/>
          </p:nvPr>
        </p:nvSpPr>
        <p:spPr>
          <a:xfrm>
            <a:off x="225028" y="456036"/>
            <a:ext cx="8551069" cy="839106"/>
          </a:xfrm>
        </p:spPr>
        <p:txBody>
          <a:bodyPr>
            <a:normAutofit fontScale="90000"/>
          </a:bodyPr>
          <a:lstStyle/>
          <a:p>
            <a:pPr algn="ctr"/>
            <a:r>
              <a:rPr lang="pt-PT" sz="2700" cap="none" dirty="0" smtClean="0">
                <a:solidFill>
                  <a:schemeClr val="bg1"/>
                </a:solidFill>
                <a:latin typeface="Segoe Script" pitchFamily="34" charset="0"/>
              </a:rPr>
              <a:t>O Império Romano </a:t>
            </a:r>
            <a:r>
              <a:rPr lang="pt-PT" sz="2800" dirty="0" smtClean="0">
                <a:solidFill>
                  <a:schemeClr val="bg1"/>
                </a:solidFill>
              </a:rPr>
              <a:t/>
            </a:r>
            <a:br>
              <a:rPr lang="pt-PT" sz="2800" dirty="0" smtClean="0">
                <a:solidFill>
                  <a:schemeClr val="bg1"/>
                </a:solidFill>
              </a:rPr>
            </a:br>
            <a:endParaRPr lang="pt-PT" sz="2800" dirty="0">
              <a:latin typeface="Bradley Hand ITC" pitchFamily="66" charset="0"/>
            </a:endParaRP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/>
          <p:cNvSpPr/>
          <p:nvPr/>
        </p:nvSpPr>
        <p:spPr>
          <a:xfrm>
            <a:off x="3224671" y="3492094"/>
            <a:ext cx="1346775" cy="359123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0516" tIns="45258" rIns="90516" bIns="45258" rtlCol="0" anchor="ctr"/>
          <a:lstStyle/>
          <a:p>
            <a:pPr algn="ctr"/>
            <a:endParaRPr lang="pt-PT" dirty="0" smtClean="0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2010/2011</a:t>
            </a:r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2AEE3-9D1F-4A0B-8809-76F67C5A28CC}" type="slidenum">
              <a:rPr lang="pt-PT" smtClean="0"/>
              <a:pPr/>
              <a:t>7</a:t>
            </a:fld>
            <a:endParaRPr lang="pt-PT"/>
          </a:p>
        </p:txBody>
      </p:sp>
      <p:pic>
        <p:nvPicPr>
          <p:cNvPr id="21506" name="Picture 2" descr="http://www.eb23-cmdt-conceicao-silva.rcts.pt/sev/hgp/7.grupos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07025" y="1409179"/>
            <a:ext cx="2794100" cy="3819300"/>
          </a:xfrm>
          <a:prstGeom prst="rect">
            <a:avLst/>
          </a:prstGeom>
          <a:noFill/>
        </p:spPr>
      </p:pic>
      <p:sp>
        <p:nvSpPr>
          <p:cNvPr id="6" name="Rectângulo 5"/>
          <p:cNvSpPr/>
          <p:nvPr/>
        </p:nvSpPr>
        <p:spPr>
          <a:xfrm>
            <a:off x="318473" y="2271075"/>
            <a:ext cx="6237693" cy="2210349"/>
          </a:xfrm>
          <a:prstGeom prst="rect">
            <a:avLst/>
          </a:prstGeom>
        </p:spPr>
        <p:txBody>
          <a:bodyPr wrap="square" lIns="90516" tIns="45258" rIns="90516" bIns="45258">
            <a:spAutoFit/>
          </a:bodyPr>
          <a:lstStyle/>
          <a:p>
            <a:r>
              <a:rPr lang="pt-PT" sz="2000" i="1" dirty="0" smtClean="0">
                <a:solidFill>
                  <a:schemeClr val="bg1"/>
                </a:solidFill>
                <a:latin typeface="Arabic Typesetting"/>
              </a:rPr>
              <a:t>Porque é que existiam dois tipos de estratos?</a:t>
            </a:r>
            <a:r>
              <a:rPr lang="pt-PT" sz="2000" dirty="0" smtClean="0">
                <a:solidFill>
                  <a:schemeClr val="bg1"/>
                </a:solidFill>
                <a:latin typeface="Arabic Typesetting"/>
              </a:rPr>
              <a:t/>
            </a:r>
            <a:br>
              <a:rPr lang="pt-PT" sz="2000" dirty="0" smtClean="0">
                <a:solidFill>
                  <a:schemeClr val="bg1"/>
                </a:solidFill>
                <a:latin typeface="Arabic Typesetting"/>
              </a:rPr>
            </a:br>
            <a:endParaRPr lang="pt-PT" sz="2000" dirty="0" smtClean="0">
              <a:solidFill>
                <a:schemeClr val="bg1"/>
              </a:solidFill>
              <a:latin typeface="Arabic Typesetting"/>
            </a:endParaRPr>
          </a:p>
          <a:p>
            <a:pPr indent="176004" algn="just"/>
            <a:r>
              <a:rPr lang="pt-PT" sz="2000" dirty="0" smtClean="0">
                <a:solidFill>
                  <a:schemeClr val="bg1"/>
                </a:solidFill>
                <a:latin typeface="Arabic Typesetting"/>
              </a:rPr>
              <a:t>Haviam os que trabalhavam, camponeses e artífices, os que rezavam, padres e frades, e os que combatiam, os cavaleiros nobres. No seu conjunto, os nobres e religiosos não formavam mais do que 2% da população. Os outros 98% eram os trabalhadores.</a:t>
            </a:r>
            <a:r>
              <a:rPr lang="pt-PT" dirty="0" smtClean="0">
                <a:solidFill>
                  <a:schemeClr val="bg1"/>
                </a:solidFill>
              </a:rPr>
              <a:t/>
            </a:r>
            <a:br>
              <a:rPr lang="pt-PT" dirty="0" smtClean="0">
                <a:solidFill>
                  <a:schemeClr val="bg1"/>
                </a:solidFill>
              </a:rPr>
            </a:br>
            <a:endParaRPr lang="pt-PT" dirty="0">
              <a:solidFill>
                <a:schemeClr val="bg1"/>
              </a:solidFill>
            </a:endParaRPr>
          </a:p>
        </p:txBody>
      </p: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225028" y="456036"/>
            <a:ext cx="8551069" cy="839106"/>
          </a:xfrm>
        </p:spPr>
        <p:txBody>
          <a:bodyPr>
            <a:normAutofit fontScale="90000"/>
          </a:bodyPr>
          <a:lstStyle/>
          <a:p>
            <a:pPr algn="ctr"/>
            <a:r>
              <a:rPr lang="pt-PT" sz="2700" cap="none" dirty="0" smtClean="0">
                <a:solidFill>
                  <a:schemeClr val="bg1"/>
                </a:solidFill>
                <a:latin typeface="Segoe Script" pitchFamily="34" charset="0"/>
              </a:rPr>
              <a:t>A Época Medieval. A Sociedade Feudal </a:t>
            </a:r>
            <a:r>
              <a:rPr lang="pt-PT" sz="2800" dirty="0" smtClean="0">
                <a:solidFill>
                  <a:schemeClr val="bg1"/>
                </a:solidFill>
              </a:rPr>
              <a:t/>
            </a:r>
            <a:br>
              <a:rPr lang="pt-PT" sz="2800" dirty="0" smtClean="0">
                <a:solidFill>
                  <a:schemeClr val="bg1"/>
                </a:solidFill>
              </a:rPr>
            </a:br>
            <a:endParaRPr lang="pt-PT" sz="2800" dirty="0">
              <a:latin typeface="Bradley Hand ITC" pitchFamily="66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4925860" y="3492094"/>
            <a:ext cx="992360" cy="35912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516" tIns="45258" rIns="90516" bIns="45258" rtlCol="0" anchor="ctr"/>
          <a:lstStyle/>
          <a:p>
            <a:pPr algn="ctr"/>
            <a:endParaRPr lang="pt-PT" dirty="0" smtClean="0"/>
          </a:p>
        </p:txBody>
      </p:sp>
      <p:cxnSp>
        <p:nvCxnSpPr>
          <p:cNvPr id="12" name="Conexão curva 11"/>
          <p:cNvCxnSpPr>
            <a:stCxn id="9" idx="6"/>
          </p:cNvCxnSpPr>
          <p:nvPr/>
        </p:nvCxnSpPr>
        <p:spPr>
          <a:xfrm flipV="1">
            <a:off x="4571445" y="2845672"/>
            <a:ext cx="2906198" cy="825983"/>
          </a:xfrm>
          <a:prstGeom prst="curvedConnector3">
            <a:avLst>
              <a:gd name="adj1" fmla="val 5622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Forma 16"/>
          <p:cNvCxnSpPr>
            <a:stCxn id="10" idx="4"/>
          </p:cNvCxnSpPr>
          <p:nvPr/>
        </p:nvCxnSpPr>
        <p:spPr>
          <a:xfrm rot="16200000" flipH="1">
            <a:off x="5700862" y="3572394"/>
            <a:ext cx="718247" cy="1275892"/>
          </a:xfrm>
          <a:prstGeom prst="curvedConnector2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2010/2011</a:t>
            </a:r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2AEE3-9D1F-4A0B-8809-76F67C5A28CC}" type="slidenum">
              <a:rPr lang="pt-PT" smtClean="0"/>
              <a:pPr/>
              <a:t>8</a:t>
            </a:fld>
            <a:endParaRPr lang="pt-PT"/>
          </a:p>
        </p:txBody>
      </p:sp>
      <p:sp>
        <p:nvSpPr>
          <p:cNvPr id="5" name="Rectângulo 4"/>
          <p:cNvSpPr/>
          <p:nvPr/>
        </p:nvSpPr>
        <p:spPr>
          <a:xfrm>
            <a:off x="247590" y="1696478"/>
            <a:ext cx="8505945" cy="1841957"/>
          </a:xfrm>
          <a:prstGeom prst="rect">
            <a:avLst/>
          </a:prstGeom>
        </p:spPr>
        <p:txBody>
          <a:bodyPr wrap="square" lIns="90516" tIns="45258" rIns="90516" bIns="45258">
            <a:spAutoFit/>
          </a:bodyPr>
          <a:lstStyle/>
          <a:p>
            <a:endParaRPr lang="pt-PT" dirty="0" smtClean="0"/>
          </a:p>
          <a:p>
            <a:pPr indent="176004">
              <a:buFont typeface="Wingdings" pitchFamily="2" charset="2"/>
              <a:buChar char="ü"/>
            </a:pPr>
            <a:r>
              <a:rPr lang="pt-PT" sz="2400" dirty="0" smtClean="0">
                <a:solidFill>
                  <a:schemeClr val="bg1"/>
                </a:solidFill>
                <a:latin typeface="Arabic Typesetting" pitchFamily="66" charset="-78"/>
                <a:cs typeface="Arabic Typesetting" pitchFamily="66" charset="-78"/>
              </a:rPr>
              <a:t>A  Estratificação Social é a separação da sociedade em grupos de pessoas que apresentam características parecidas, como por exemplo: negros, brancos, homem, mulher, pobres, ricos, etc. A Estratificação é fruto das desigualdades sociais, ou seja, existe Estratificação porque existem desigualdades.</a:t>
            </a:r>
            <a:endParaRPr lang="pt-PT" sz="2400" dirty="0">
              <a:solidFill>
                <a:schemeClr val="bg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pic>
        <p:nvPicPr>
          <p:cNvPr id="6" name="Picture 2" descr="http://3.bp.blogspot.com/_F72grSNgEHg/S-7UjtYU1fI/AAAAAAAAAFQ/vizbTywsC60/s1600/rico_e_pobr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7049" y="4353990"/>
            <a:ext cx="1747501" cy="1577109"/>
          </a:xfrm>
          <a:prstGeom prst="roundRect">
            <a:avLst>
              <a:gd name="adj" fmla="val 50000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26" name="Picture 2" descr="j040895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1121" y="4282165"/>
            <a:ext cx="2402023" cy="1624653"/>
          </a:xfrm>
          <a:prstGeom prst="roundRect">
            <a:avLst>
              <a:gd name="adj" fmla="val 50000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28" name="Picture 4" descr="http://hangover80.files.wordpress.com/2009/10/homens-x-mulhere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62617" y="4210341"/>
            <a:ext cx="1772072" cy="1871653"/>
          </a:xfrm>
          <a:prstGeom prst="roundRect">
            <a:avLst>
              <a:gd name="adj" fmla="val 39677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0" name="Título 1"/>
          <p:cNvSpPr>
            <a:spLocks noGrp="1"/>
          </p:cNvSpPr>
          <p:nvPr>
            <p:ph type="title"/>
          </p:nvPr>
        </p:nvSpPr>
        <p:spPr>
          <a:xfrm>
            <a:off x="225028" y="456036"/>
            <a:ext cx="8551069" cy="839106"/>
          </a:xfrm>
        </p:spPr>
        <p:txBody>
          <a:bodyPr>
            <a:normAutofit fontScale="90000"/>
          </a:bodyPr>
          <a:lstStyle/>
          <a:p>
            <a:pPr algn="ctr"/>
            <a:r>
              <a:rPr lang="pt-PT" sz="2700" cap="none" dirty="0" smtClean="0">
                <a:solidFill>
                  <a:schemeClr val="bg1"/>
                </a:solidFill>
                <a:latin typeface="Segoe Script" pitchFamily="34" charset="0"/>
              </a:rPr>
              <a:t>CONCLUSÃO</a:t>
            </a:r>
            <a:r>
              <a:rPr lang="pt-PT" sz="2800" dirty="0" smtClean="0">
                <a:solidFill>
                  <a:schemeClr val="bg1"/>
                </a:solidFill>
              </a:rPr>
              <a:t/>
            </a:r>
            <a:br>
              <a:rPr lang="pt-PT" sz="2800" dirty="0" smtClean="0">
                <a:solidFill>
                  <a:schemeClr val="bg1"/>
                </a:solidFill>
              </a:rPr>
            </a:br>
            <a:endParaRPr lang="pt-PT" sz="2800" dirty="0">
              <a:latin typeface="Bradley Hand ITC" pitchFamily="66" charset="0"/>
            </a:endParaRP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2010/2011</a:t>
            </a:r>
            <a:endParaRPr lang="pt-PT"/>
          </a:p>
        </p:txBody>
      </p:sp>
      <p:sp>
        <p:nvSpPr>
          <p:cNvPr id="3" name="Marcador de Posição do Número do Diapositivo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2AEE3-9D1F-4A0B-8809-76F67C5A28CC}" type="slidenum">
              <a:rPr lang="pt-PT" smtClean="0"/>
              <a:pPr/>
              <a:t>9</a:t>
            </a:fld>
            <a:endParaRPr lang="pt-PT"/>
          </a:p>
        </p:txBody>
      </p:sp>
      <p:sp>
        <p:nvSpPr>
          <p:cNvPr id="4" name="Rectângulo 3"/>
          <p:cNvSpPr/>
          <p:nvPr/>
        </p:nvSpPr>
        <p:spPr>
          <a:xfrm>
            <a:off x="176707" y="1345366"/>
            <a:ext cx="8647711" cy="5249578"/>
          </a:xfrm>
          <a:prstGeom prst="rect">
            <a:avLst/>
          </a:prstGeom>
        </p:spPr>
        <p:txBody>
          <a:bodyPr wrap="square" lIns="90516" tIns="45258" rIns="90516" bIns="45258">
            <a:spAutoFit/>
          </a:bodyPr>
          <a:lstStyle/>
          <a:p>
            <a:pPr>
              <a:lnSpc>
                <a:spcPct val="200000"/>
              </a:lnSpc>
            </a:pPr>
            <a:r>
              <a:rPr lang="pt-PT" sz="1200" dirty="0" smtClean="0">
                <a:solidFill>
                  <a:schemeClr val="bg1"/>
                </a:solidFill>
                <a:latin typeface="Arabic Typesetting" pitchFamily="66" charset="-78"/>
                <a:cs typeface="Arabic Typesetting" pitchFamily="66" charset="-78"/>
              </a:rPr>
              <a:t>http://www.slideshare.net/tyromello/civilizao-egipcia</a:t>
            </a:r>
          </a:p>
          <a:p>
            <a:pPr>
              <a:lnSpc>
                <a:spcPct val="200000"/>
              </a:lnSpc>
            </a:pPr>
            <a:r>
              <a:rPr lang="pt-PT" sz="1200" dirty="0" smtClean="0">
                <a:solidFill>
                  <a:schemeClr val="bg1"/>
                </a:solidFill>
                <a:latin typeface="Arabic Typesetting" pitchFamily="66" charset="-78"/>
                <a:cs typeface="Arabic Typesetting" pitchFamily="66" charset="-78"/>
              </a:rPr>
              <a:t>http://comunidade.sol.pt/blogs/olindagil/archive/2009/01/13/1040207.aspx</a:t>
            </a:r>
          </a:p>
          <a:p>
            <a:pPr>
              <a:lnSpc>
                <a:spcPct val="200000"/>
              </a:lnSpc>
            </a:pPr>
            <a:r>
              <a:rPr lang="pt-PT" sz="1200" dirty="0" smtClean="0">
                <a:solidFill>
                  <a:schemeClr val="bg1"/>
                </a:solidFill>
                <a:latin typeface="Arabic Typesetting" pitchFamily="66" charset="-78"/>
                <a:cs typeface="Arabic Typesetting" pitchFamily="66" charset="-78"/>
              </a:rPr>
              <a:t>http://www.prof2000.pt/</a:t>
            </a:r>
            <a:r>
              <a:rPr lang="pt-PT" sz="1200" dirty="0" err="1" smtClean="0">
                <a:solidFill>
                  <a:schemeClr val="bg1"/>
                </a:solidFill>
                <a:latin typeface="Arabic Typesetting" pitchFamily="66" charset="-78"/>
                <a:cs typeface="Arabic Typesetting" pitchFamily="66" charset="-78"/>
              </a:rPr>
              <a:t>users</a:t>
            </a:r>
            <a:r>
              <a:rPr lang="pt-PT" sz="1200" dirty="0" smtClean="0">
                <a:solidFill>
                  <a:schemeClr val="bg1"/>
                </a:solidFill>
                <a:latin typeface="Arabic Typesetting" pitchFamily="66" charset="-78"/>
                <a:cs typeface="Arabic Typesetting" pitchFamily="66" charset="-78"/>
              </a:rPr>
              <a:t>/</a:t>
            </a:r>
            <a:r>
              <a:rPr lang="pt-PT" sz="1200" dirty="0" err="1" smtClean="0">
                <a:solidFill>
                  <a:schemeClr val="bg1"/>
                </a:solidFill>
                <a:latin typeface="Arabic Typesetting" pitchFamily="66" charset="-78"/>
                <a:cs typeface="Arabic Typesetting" pitchFamily="66" charset="-78"/>
              </a:rPr>
              <a:t>sandradias</a:t>
            </a:r>
            <a:r>
              <a:rPr lang="pt-PT" sz="1200" dirty="0" smtClean="0">
                <a:solidFill>
                  <a:schemeClr val="bg1"/>
                </a:solidFill>
                <a:latin typeface="Arabic Typesetting" pitchFamily="66" charset="-78"/>
                <a:cs typeface="Arabic Typesetting" pitchFamily="66" charset="-78"/>
              </a:rPr>
              <a:t>/romanos/portal/</a:t>
            </a:r>
            <a:r>
              <a:rPr lang="pt-PT" sz="1200" dirty="0" err="1" smtClean="0">
                <a:solidFill>
                  <a:schemeClr val="bg1"/>
                </a:solidFill>
                <a:latin typeface="Arabic Typesetting" pitchFamily="66" charset="-78"/>
                <a:cs typeface="Arabic Typesetting" pitchFamily="66" charset="-78"/>
              </a:rPr>
              <a:t>accao_formacao</a:t>
            </a:r>
            <a:r>
              <a:rPr lang="pt-PT" sz="1200" dirty="0" smtClean="0">
                <a:solidFill>
                  <a:schemeClr val="bg1"/>
                </a:solidFill>
                <a:latin typeface="Arabic Typesetting" pitchFamily="66" charset="-78"/>
                <a:cs typeface="Arabic Typesetting" pitchFamily="66" charset="-78"/>
              </a:rPr>
              <a:t>/</a:t>
            </a:r>
            <a:r>
              <a:rPr lang="pt-PT" sz="1200" dirty="0" err="1" smtClean="0">
                <a:solidFill>
                  <a:schemeClr val="bg1"/>
                </a:solidFill>
                <a:latin typeface="Arabic Typesetting" pitchFamily="66" charset="-78"/>
                <a:cs typeface="Arabic Typesetting" pitchFamily="66" charset="-78"/>
              </a:rPr>
              <a:t>sociedade.htm</a:t>
            </a:r>
            <a:r>
              <a:rPr lang="pt-PT" sz="1200" dirty="0" smtClean="0">
                <a:solidFill>
                  <a:schemeClr val="bg1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</a:p>
          <a:p>
            <a:pPr>
              <a:lnSpc>
                <a:spcPct val="200000"/>
              </a:lnSpc>
            </a:pPr>
            <a:r>
              <a:rPr lang="pt-PT" sz="1200" dirty="0" smtClean="0">
                <a:solidFill>
                  <a:schemeClr val="bg1"/>
                </a:solidFill>
                <a:latin typeface="Arabic Typesetting" pitchFamily="66" charset="-78"/>
                <a:cs typeface="Arabic Typesetting" pitchFamily="66" charset="-78"/>
              </a:rPr>
              <a:t>http://www.google.pt/imgres?imgurl=http://jccavalcanti.files.wordpress.com/2007/10/classes-sociais.jpg&amp;imgrefurl=http://jccavalcanti.wordpress.com/2007/10/page/2/&amp;usg=___rCUqE3IurP0RlcSi0PFjlG5APM=&amp;h=1026&amp;w=1438&amp;sz=684&amp;hl=ptPT&amp;start=17&amp;zoom=1&amp;um=1&amp;itbs=1&amp;tbnid=p8niFkl9mJiVOM:&amp;tbnh=107&amp;tbnw=150&amp;prev=/images%3Fq%3DEstratifica%25C3%25A7%25C3%25A3o%2BSocial%26um%3D1%26hl%3Dpt-PT%26sa%3DN%26tbs%3Disch:1</a:t>
            </a:r>
          </a:p>
          <a:p>
            <a:pPr>
              <a:lnSpc>
                <a:spcPct val="200000"/>
              </a:lnSpc>
            </a:pPr>
            <a:r>
              <a:rPr lang="pt-PT" sz="1200" dirty="0" smtClean="0">
                <a:solidFill>
                  <a:schemeClr val="bg1"/>
                </a:solidFill>
                <a:latin typeface="Arabic Typesetting" pitchFamily="66" charset="-78"/>
                <a:cs typeface="Arabic Typesetting" pitchFamily="66" charset="-78"/>
              </a:rPr>
              <a:t>http://medievalvirtual.blogspot.com/2009/09/idade-media.html</a:t>
            </a:r>
          </a:p>
          <a:p>
            <a:pPr>
              <a:lnSpc>
                <a:spcPct val="200000"/>
              </a:lnSpc>
            </a:pPr>
            <a:r>
              <a:rPr lang="pt-PT" sz="1200" dirty="0" smtClean="0">
                <a:solidFill>
                  <a:schemeClr val="bg1"/>
                </a:solidFill>
                <a:latin typeface="Arabic Typesetting" pitchFamily="66" charset="-78"/>
                <a:cs typeface="Arabic Typesetting" pitchFamily="66" charset="-78"/>
              </a:rPr>
              <a:t>http://3.bp.blogspot.com/_F72grSNgEHg/S-7UjtYU1fI/AAAAAAAAAFQ/vizbTywsC60/s1600/</a:t>
            </a:r>
            <a:r>
              <a:rPr lang="pt-PT" sz="1200" dirty="0" err="1" smtClean="0">
                <a:solidFill>
                  <a:schemeClr val="bg1"/>
                </a:solidFill>
                <a:latin typeface="Arabic Typesetting" pitchFamily="66" charset="-78"/>
                <a:cs typeface="Arabic Typesetting" pitchFamily="66" charset="-78"/>
              </a:rPr>
              <a:t>rico_e_pobre.jpg</a:t>
            </a:r>
            <a:r>
              <a:rPr lang="pt-PT" sz="1200" dirty="0" smtClean="0">
                <a:solidFill>
                  <a:schemeClr val="bg1"/>
                </a:solidFill>
                <a:latin typeface="Arabic Typesetting" pitchFamily="66" charset="-78"/>
                <a:cs typeface="Arabic Typesetting" pitchFamily="66" charset="-78"/>
              </a:rPr>
              <a:t> http://mywheel.net/blogpt/index.php/2007/12/21/para-pensar/</a:t>
            </a:r>
          </a:p>
          <a:p>
            <a:pPr>
              <a:lnSpc>
                <a:spcPct val="200000"/>
              </a:lnSpc>
            </a:pPr>
            <a:r>
              <a:rPr lang="pt-PT" sz="1200" dirty="0" smtClean="0">
                <a:solidFill>
                  <a:schemeClr val="bg1"/>
                </a:solidFill>
                <a:latin typeface="Arabic Typesetting" pitchFamily="66" charset="-78"/>
                <a:cs typeface="Arabic Typesetting" pitchFamily="66" charset="-78"/>
              </a:rPr>
              <a:t>http://pt.wikipedia.org/wiki/Estratifica%C3%A7%C3%A3o_social </a:t>
            </a:r>
          </a:p>
          <a:p>
            <a:pPr>
              <a:lnSpc>
                <a:spcPct val="200000"/>
              </a:lnSpc>
            </a:pPr>
            <a:r>
              <a:rPr lang="pt-PT" sz="1200" dirty="0" smtClean="0">
                <a:solidFill>
                  <a:schemeClr val="bg1"/>
                </a:solidFill>
                <a:latin typeface="Arabic Typesetting" pitchFamily="66" charset="-78"/>
                <a:cs typeface="Arabic Typesetting" pitchFamily="66" charset="-78"/>
              </a:rPr>
              <a:t>http://www.google.pt/imgres?imgurl=http://hangover80.files.wordpress.com/2009/10/homens-x-mulheres.jpg&amp;imgrefurl=http://www.anossaescola.com/cr/webquest_id.asp%3FquestID%3D2120&amp;usg=__21Heo7GK3jtkNZrsHw5ZRhl0kaY=&amp;h=320&amp;w=307&amp;sz=14&amp;hl=pt-PT&amp;start=0&amp;zoom=1&amp;tbnid=JZ5iUE094NTrJM:&amp;tbnh=126&amp;tbnw=141&amp;prev=/images%3Fq%3Dhomens%2Be%2Bmulheres%2Bsocial%26um%3D1%26hl%3Dpt-PT%26biw%3D1259%26bih%3D658%26tbs%3Disch:1&amp;um=1&amp;itbs=1&amp;iact=rc&amp;dur=397&amp;ei=hP2bTPSUNciS4gaU68iBDQ&amp;oei=hP2bTPSUNciS4gaU68iBDQ&amp;esq=1&amp;page=1&amp;ndsp=28&amp;ved=1t:429,r:3,s:0&amp;tx=91&amp;ty=61</a:t>
            </a:r>
          </a:p>
        </p:txBody>
      </p:sp>
      <p:sp>
        <p:nvSpPr>
          <p:cNvPr id="19" name="CaixaDeTexto 18"/>
          <p:cNvSpPr txBox="1"/>
          <p:nvPr/>
        </p:nvSpPr>
        <p:spPr>
          <a:xfrm>
            <a:off x="6059986" y="4569463"/>
            <a:ext cx="2410018" cy="337692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90516" tIns="45258" rIns="90516" bIns="45258" rtlCol="0">
            <a:spAutoFit/>
          </a:bodyPr>
          <a:lstStyle/>
          <a:p>
            <a:pPr algn="ctr"/>
            <a:r>
              <a:rPr lang="pt-PT" sz="1600" dirty="0" smtClean="0">
                <a:solidFill>
                  <a:schemeClr val="bg1"/>
                </a:solidFill>
                <a:latin typeface="Arabic Typesetting" pitchFamily="66" charset="-78"/>
                <a:cs typeface="Arabic Typesetting" pitchFamily="66" charset="-78"/>
              </a:rPr>
              <a:t>Acedidas a 21 a 23/09/2010</a:t>
            </a:r>
            <a:endParaRPr lang="pt-PT" sz="1600" dirty="0">
              <a:solidFill>
                <a:schemeClr val="bg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20" name="Título 1"/>
          <p:cNvSpPr>
            <a:spLocks noGrp="1"/>
          </p:cNvSpPr>
          <p:nvPr>
            <p:ph type="title"/>
          </p:nvPr>
        </p:nvSpPr>
        <p:spPr>
          <a:xfrm>
            <a:off x="225028" y="456036"/>
            <a:ext cx="8551069" cy="839106"/>
          </a:xfrm>
        </p:spPr>
        <p:txBody>
          <a:bodyPr>
            <a:normAutofit fontScale="90000"/>
          </a:bodyPr>
          <a:lstStyle/>
          <a:p>
            <a:pPr algn="ctr"/>
            <a:r>
              <a:rPr lang="pt-PT" sz="2700" cap="none" dirty="0" smtClean="0">
                <a:solidFill>
                  <a:schemeClr val="bg1"/>
                </a:solidFill>
                <a:latin typeface="Segoe Script" pitchFamily="34" charset="0"/>
              </a:rPr>
              <a:t>Webgrafia</a:t>
            </a:r>
            <a:r>
              <a:rPr lang="pt-PT" sz="2800" dirty="0" smtClean="0">
                <a:solidFill>
                  <a:schemeClr val="bg1"/>
                </a:solidFill>
              </a:rPr>
              <a:t/>
            </a:r>
            <a:br>
              <a:rPr lang="pt-PT" sz="2800" dirty="0" smtClean="0">
                <a:solidFill>
                  <a:schemeClr val="bg1"/>
                </a:solidFill>
              </a:rPr>
            </a:br>
            <a:endParaRPr lang="pt-PT" sz="2800" dirty="0">
              <a:latin typeface="Bradley Hand ITC" pitchFamily="66" charset="0"/>
            </a:endParaRPr>
          </a:p>
        </p:txBody>
      </p:sp>
      <p:pic>
        <p:nvPicPr>
          <p:cNvPr id="13" name="Picture 2" descr="C:\Users\AV1\AppData\Local\Microsoft\Windows\Temporary Internet Files\Low\Content.IE5\TJCBITMT\logo_poph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80538" y="6341770"/>
            <a:ext cx="1760178" cy="310393"/>
          </a:xfrm>
          <a:prstGeom prst="snip2DiagRect">
            <a:avLst>
              <a:gd name="adj1" fmla="val 26019"/>
              <a:gd name="adj2" fmla="val 29516"/>
            </a:avLst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gem">
  <a:themeElements>
    <a:clrScheme name="Viagem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gem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gem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>
    <a:spDef>
      <a:spPr/>
      <a:bodyPr rtlCol="0" anchor="ctr"/>
      <a:lstStyle>
        <a:defPPr algn="ctr"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1183</TotalTime>
  <Words>429</Words>
  <Application>Microsoft Office PowerPoint</Application>
  <PresentationFormat>Personalizados</PresentationFormat>
  <Paragraphs>68</Paragraphs>
  <Slides>9</Slides>
  <Notes>2</Notes>
  <HiddenSlides>1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9</vt:i4>
      </vt:variant>
    </vt:vector>
  </HeadingPairs>
  <TitlesOfParts>
    <vt:vector size="10" baseType="lpstr">
      <vt:lpstr>Viagem</vt:lpstr>
      <vt:lpstr>Diapositivo 1</vt:lpstr>
      <vt:lpstr>ÍNDICE </vt:lpstr>
      <vt:lpstr>Diapositivo 3</vt:lpstr>
      <vt:lpstr>A Civilização Egípcia  </vt:lpstr>
      <vt:lpstr>Grécia Antiga. Caso De Atenas </vt:lpstr>
      <vt:lpstr>O Império Romano  </vt:lpstr>
      <vt:lpstr>A Época Medieval. A Sociedade Feudal  </vt:lpstr>
      <vt:lpstr>CONCLUSÃO </vt:lpstr>
      <vt:lpstr>Webgrafia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Estratificação Social</dc:title>
  <dc:creator>Utilizador do Windows</dc:creator>
  <cp:lastModifiedBy>fatima</cp:lastModifiedBy>
  <cp:revision>117</cp:revision>
  <dcterms:created xsi:type="dcterms:W3CDTF">2010-09-20T17:34:41Z</dcterms:created>
  <dcterms:modified xsi:type="dcterms:W3CDTF">2010-10-06T11:39:20Z</dcterms:modified>
</cp:coreProperties>
</file>